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B834-CCE5-4BC6-9A17-DB5905962FF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5E845-24AE-495A-AEA1-546FF2476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279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E845-24AE-495A-AEA1-546FF247677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47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90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0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49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03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745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85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18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153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36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3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7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78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25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4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51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2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8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D5CD-B24B-43F7-9348-4485C21A4C4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458A-CF53-4217-9F41-EEB5D8B00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576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436384"/>
            <a:ext cx="9144000" cy="1779485"/>
          </a:xfrm>
        </p:spPr>
        <p:txBody>
          <a:bodyPr>
            <a:noAutofit/>
          </a:bodyPr>
          <a:lstStyle/>
          <a:p>
            <a:r>
              <a:rPr lang="tr-TR" sz="2000" b="1" dirty="0"/>
              <a:t>KOKLEAR HİPOPLAZİLİ HASTALARDA KOKLEANIN BOYUTLARININ TEMPORAL KEMİK BİLGİSAYARLI TOMOGRAFİSİ VE TEMPORAL MANYETİK REZONANS GÖRÜNTÜLEME KULLANILARAK ÖLÇÜLMESİ VE KOKLEAR İMPLANT SEÇİMİNE ETKİLERİ</a:t>
            </a:r>
            <a:endParaRPr lang="tr-TR" sz="2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84090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Dr.Gözde</a:t>
            </a:r>
            <a:r>
              <a:rPr lang="tr-TR" dirty="0" smtClean="0"/>
              <a:t> </a:t>
            </a:r>
            <a:r>
              <a:rPr lang="tr-TR" dirty="0" smtClean="0"/>
              <a:t>Pamuk</a:t>
            </a:r>
          </a:p>
          <a:p>
            <a:endParaRPr lang="tr-TR" dirty="0"/>
          </a:p>
          <a:p>
            <a:r>
              <a:rPr lang="tr-TR" dirty="0"/>
              <a:t>7. Ulusal </a:t>
            </a:r>
            <a:r>
              <a:rPr lang="tr-TR" dirty="0" err="1"/>
              <a:t>Otoloji</a:t>
            </a:r>
            <a:r>
              <a:rPr lang="tr-TR" dirty="0"/>
              <a:t> </a:t>
            </a:r>
            <a:r>
              <a:rPr lang="tr-TR" dirty="0" err="1"/>
              <a:t>Nörootoloji</a:t>
            </a:r>
            <a:r>
              <a:rPr lang="tr-TR" dirty="0"/>
              <a:t> Kongresi</a:t>
            </a:r>
          </a:p>
          <a:p>
            <a:r>
              <a:rPr lang="tr-TR" dirty="0"/>
              <a:t>ONO oturumu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33" y="74802"/>
            <a:ext cx="6159734" cy="12967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665" y="210728"/>
            <a:ext cx="17716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Koklea</a:t>
            </a:r>
            <a:r>
              <a:rPr lang="tr-TR" dirty="0" smtClean="0"/>
              <a:t> boyutları ölçüm yöntemleri</a:t>
            </a:r>
            <a:endParaRPr lang="tr-TR" dirty="0"/>
          </a:p>
        </p:txBody>
      </p:sp>
      <p:pic>
        <p:nvPicPr>
          <p:cNvPr id="4" name="İçerik Yer Tutucusu 3" descr="C:\Users\Gözde\Desktop\length image\vanlı\1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70" y="1935921"/>
            <a:ext cx="3702443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Gözde\Desktop\length image\vanlı\2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64" y="1935921"/>
            <a:ext cx="3898101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1604970" y="5722374"/>
            <a:ext cx="90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Bazal dönüş uzunluğu	</a:t>
            </a:r>
            <a:r>
              <a:rPr lang="tr-TR" dirty="0"/>
              <a:t> </a:t>
            </a:r>
            <a:r>
              <a:rPr lang="tr-TR" dirty="0" smtClean="0"/>
              <a:t>                           Bazal dönüş yüksekliği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77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Koklea</a:t>
            </a:r>
            <a:r>
              <a:rPr lang="tr-TR" dirty="0"/>
              <a:t> boyutları ölçüm yöntemleri</a:t>
            </a:r>
          </a:p>
        </p:txBody>
      </p:sp>
      <p:pic>
        <p:nvPicPr>
          <p:cNvPr id="4" name="İçerik Yer Tutucusu 3" descr="C:\Users\Gözde\Desktop\length image\vanlı\3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1" y="1935921"/>
            <a:ext cx="3716006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3539613" y="5742039"/>
            <a:ext cx="494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</a:t>
            </a:r>
            <a:r>
              <a:rPr lang="tr-TR" dirty="0" err="1" smtClean="0"/>
              <a:t>Midmodiolar</a:t>
            </a:r>
            <a:r>
              <a:rPr lang="tr-TR" dirty="0" smtClean="0"/>
              <a:t> yükseklik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90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Koklea</a:t>
            </a:r>
            <a:r>
              <a:rPr lang="tr-TR" dirty="0"/>
              <a:t> boyutları ölçüm yöntemleri</a:t>
            </a:r>
          </a:p>
        </p:txBody>
      </p:sp>
      <p:pic>
        <p:nvPicPr>
          <p:cNvPr id="4" name="İçerik Yer Tutucusu 3" descr="C:\Users\Gözde\Desktop\length image\vanlı\7.bmp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9"/>
          <a:stretch/>
        </p:blipFill>
        <p:spPr bwMode="auto">
          <a:xfrm>
            <a:off x="1245402" y="2124997"/>
            <a:ext cx="4106949" cy="3695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r="4512" b="10240"/>
          <a:stretch/>
        </p:blipFill>
        <p:spPr bwMode="auto">
          <a:xfrm>
            <a:off x="5824404" y="2193823"/>
            <a:ext cx="4705944" cy="3695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245402" y="6076335"/>
            <a:ext cx="951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</a:t>
            </a:r>
            <a:r>
              <a:rPr lang="tr-TR" dirty="0" err="1" smtClean="0"/>
              <a:t>Koklear</a:t>
            </a:r>
            <a:r>
              <a:rPr lang="tr-TR" dirty="0" smtClean="0"/>
              <a:t> kanal </a:t>
            </a:r>
            <a:r>
              <a:rPr lang="tr-TR" dirty="0" err="1" smtClean="0"/>
              <a:t>mid-skalar</a:t>
            </a:r>
            <a:r>
              <a:rPr lang="tr-TR" dirty="0" smtClean="0"/>
              <a:t> uzunluğu		      3D-MPR ile açılmış hali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27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Koklea</a:t>
            </a:r>
            <a:r>
              <a:rPr lang="tr-TR" dirty="0"/>
              <a:t> boyutları ölçüm yöntemleri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1409" r="1445" b="20422"/>
          <a:stretch/>
        </p:blipFill>
        <p:spPr bwMode="auto">
          <a:xfrm>
            <a:off x="1445341" y="2487563"/>
            <a:ext cx="3601096" cy="2876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 descr="C:\Users\Gözde\AppData\Local\Microsoft\Windows\INetCache\Content.Word\Head KULAK SPI....-MPR curved Collection-.Se4.Img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1" t="24967" r="3108" b="32043"/>
          <a:stretch/>
        </p:blipFill>
        <p:spPr bwMode="auto">
          <a:xfrm>
            <a:off x="5485990" y="2487563"/>
            <a:ext cx="5054190" cy="2876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524000" y="5545394"/>
            <a:ext cx="901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Koklear</a:t>
            </a:r>
            <a:r>
              <a:rPr lang="tr-TR" dirty="0" smtClean="0"/>
              <a:t> kanal dış duvar uzunluğu                  3D-MPR ile açılmış hali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63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İstatistiksel 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effectLst/>
              </a:rPr>
              <a:t>N</a:t>
            </a:r>
            <a:r>
              <a:rPr lang="tr-TR" dirty="0" smtClean="0">
                <a:effectLst/>
              </a:rPr>
              <a:t>ormal </a:t>
            </a:r>
            <a:r>
              <a:rPr lang="tr-TR" dirty="0">
                <a:effectLst/>
              </a:rPr>
              <a:t>dağılım parametreleri, </a:t>
            </a:r>
            <a:r>
              <a:rPr lang="tr-TR" dirty="0" err="1">
                <a:effectLst/>
              </a:rPr>
              <a:t>Kolmogorov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Smirnov</a:t>
            </a:r>
            <a:r>
              <a:rPr lang="tr-TR" dirty="0">
                <a:effectLst/>
              </a:rPr>
              <a:t> testi ve </a:t>
            </a:r>
            <a:r>
              <a:rPr lang="tr-TR" dirty="0" err="1">
                <a:effectLst/>
              </a:rPr>
              <a:t>Shapiro</a:t>
            </a:r>
            <a:r>
              <a:rPr lang="tr-TR" dirty="0">
                <a:effectLst/>
              </a:rPr>
              <a:t>- </a:t>
            </a:r>
            <a:r>
              <a:rPr lang="tr-TR" dirty="0" err="1">
                <a:effectLst/>
              </a:rPr>
              <a:t>Wilk</a:t>
            </a:r>
            <a:r>
              <a:rPr lang="tr-TR" dirty="0">
                <a:effectLst/>
              </a:rPr>
              <a:t> testi kullanılarak incelenmiştir</a:t>
            </a:r>
            <a:r>
              <a:rPr lang="tr-TR" dirty="0" smtClean="0">
                <a:effectLst/>
              </a:rPr>
              <a:t>.</a:t>
            </a:r>
          </a:p>
          <a:p>
            <a:r>
              <a:rPr lang="tr-TR" dirty="0">
                <a:effectLst/>
              </a:rPr>
              <a:t>Çoklu grupta normal dağılan sayısal parametrelerin değerlendirilmesi için ANOVA ve post Hoc düzeltmelerde </a:t>
            </a:r>
            <a:r>
              <a:rPr lang="tr-TR" dirty="0" err="1">
                <a:effectLst/>
              </a:rPr>
              <a:t>Tamhane</a:t>
            </a:r>
            <a:r>
              <a:rPr lang="tr-TR" dirty="0">
                <a:effectLst/>
              </a:rPr>
              <a:t> testi kullanılmıştır</a:t>
            </a:r>
            <a:r>
              <a:rPr lang="tr-TR" dirty="0" smtClean="0">
                <a:effectLst/>
              </a:rPr>
              <a:t>.</a:t>
            </a:r>
          </a:p>
          <a:p>
            <a:r>
              <a:rPr lang="tr-TR" dirty="0">
                <a:effectLst/>
              </a:rPr>
              <a:t>Normal dağılmayan sayısal parametrelerin çoklu gruplarda değerlendirilmesinde de </a:t>
            </a:r>
            <a:r>
              <a:rPr lang="tr-TR" dirty="0" err="1">
                <a:effectLst/>
              </a:rPr>
              <a:t>Kruskal</a:t>
            </a:r>
            <a:r>
              <a:rPr lang="tr-TR" dirty="0">
                <a:effectLst/>
              </a:rPr>
              <a:t> Wallis ve Mann </a:t>
            </a:r>
            <a:r>
              <a:rPr lang="tr-TR" dirty="0" err="1">
                <a:effectLst/>
              </a:rPr>
              <a:t>Whitney</a:t>
            </a:r>
            <a:r>
              <a:rPr lang="tr-TR" dirty="0">
                <a:effectLst/>
              </a:rPr>
              <a:t> U testleri kullanılmıştır</a:t>
            </a:r>
            <a:r>
              <a:rPr lang="tr-TR" dirty="0" smtClean="0">
                <a:effectLst/>
              </a:rPr>
              <a:t>.</a:t>
            </a:r>
          </a:p>
          <a:p>
            <a:r>
              <a:rPr lang="tr-TR" dirty="0">
                <a:effectLst/>
              </a:rPr>
              <a:t>İstatistiksel anlamlılık düzeyi p&lt;0.05 kabul edilmiştir</a:t>
            </a:r>
            <a:r>
              <a:rPr lang="tr-TR" dirty="0" smtClean="0">
                <a:effectLst/>
              </a:rPr>
              <a:t>.</a:t>
            </a:r>
            <a:endParaRPr lang="tr-T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52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65897"/>
              </p:ext>
            </p:extLst>
          </p:nvPr>
        </p:nvGraphicFramePr>
        <p:xfrm>
          <a:off x="3017406" y="2654706"/>
          <a:ext cx="6529716" cy="22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069">
                  <a:extLst>
                    <a:ext uri="{9D8B030D-6E8A-4147-A177-3AD203B41FA5}">
                      <a16:colId xmlns:a16="http://schemas.microsoft.com/office/drawing/2014/main" val="3356537164"/>
                    </a:ext>
                  </a:extLst>
                </a:gridCol>
                <a:gridCol w="1632069">
                  <a:extLst>
                    <a:ext uri="{9D8B030D-6E8A-4147-A177-3AD203B41FA5}">
                      <a16:colId xmlns:a16="http://schemas.microsoft.com/office/drawing/2014/main" val="1156482971"/>
                    </a:ext>
                  </a:extLst>
                </a:gridCol>
                <a:gridCol w="1632789">
                  <a:extLst>
                    <a:ext uri="{9D8B030D-6E8A-4147-A177-3AD203B41FA5}">
                      <a16:colId xmlns:a16="http://schemas.microsoft.com/office/drawing/2014/main" val="4017110119"/>
                    </a:ext>
                  </a:extLst>
                </a:gridCol>
                <a:gridCol w="1632789">
                  <a:extLst>
                    <a:ext uri="{9D8B030D-6E8A-4147-A177-3AD203B41FA5}">
                      <a16:colId xmlns:a16="http://schemas.microsoft.com/office/drawing/2014/main" val="844140630"/>
                    </a:ext>
                  </a:extLst>
                </a:gridCol>
              </a:tblGrid>
              <a:tr h="393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Anomali tipi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BSİ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Kİ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BSİ+Kİ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453673"/>
                  </a:ext>
                </a:extLst>
              </a:tr>
              <a:tr h="393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KH 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274293"/>
                  </a:ext>
                </a:extLst>
              </a:tr>
              <a:tr h="393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KH II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584643"/>
                  </a:ext>
                </a:extLst>
              </a:tr>
              <a:tr h="3425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927306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308060"/>
                  </a:ext>
                </a:extLst>
              </a:tr>
              <a:tr h="393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Toplam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304210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280675" y="1922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      </a:t>
            </a:r>
            <a:r>
              <a:rPr lang="tr-TR" sz="2000" dirty="0" smtClean="0"/>
              <a:t>Anomali </a:t>
            </a:r>
            <a:r>
              <a:rPr lang="tr-TR" sz="2000" dirty="0"/>
              <a:t>tipine göre yapılan cerrahi tedavi dağılımları</a:t>
            </a:r>
          </a:p>
        </p:txBody>
      </p:sp>
    </p:spTree>
    <p:extLst>
      <p:ext uri="{BB962C8B-B14F-4D97-AF65-F5344CB8AC3E}">
        <p14:creationId xmlns:p14="http://schemas.microsoft.com/office/powerpoint/2010/main" val="19427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665576"/>
              </p:ext>
            </p:extLst>
          </p:nvPr>
        </p:nvGraphicFramePr>
        <p:xfrm>
          <a:off x="2741797" y="2753032"/>
          <a:ext cx="6756164" cy="2869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649">
                  <a:extLst>
                    <a:ext uri="{9D8B030D-6E8A-4147-A177-3AD203B41FA5}">
                      <a16:colId xmlns:a16="http://schemas.microsoft.com/office/drawing/2014/main" val="2860029918"/>
                    </a:ext>
                  </a:extLst>
                </a:gridCol>
                <a:gridCol w="1364354">
                  <a:extLst>
                    <a:ext uri="{9D8B030D-6E8A-4147-A177-3AD203B41FA5}">
                      <a16:colId xmlns:a16="http://schemas.microsoft.com/office/drawing/2014/main" val="4153758997"/>
                    </a:ext>
                  </a:extLst>
                </a:gridCol>
                <a:gridCol w="987107">
                  <a:extLst>
                    <a:ext uri="{9D8B030D-6E8A-4147-A177-3AD203B41FA5}">
                      <a16:colId xmlns:a16="http://schemas.microsoft.com/office/drawing/2014/main" val="2478989795"/>
                    </a:ext>
                  </a:extLst>
                </a:gridCol>
                <a:gridCol w="1107140">
                  <a:extLst>
                    <a:ext uri="{9D8B030D-6E8A-4147-A177-3AD203B41FA5}">
                      <a16:colId xmlns:a16="http://schemas.microsoft.com/office/drawing/2014/main" val="3106596848"/>
                    </a:ext>
                  </a:extLst>
                </a:gridCol>
                <a:gridCol w="1107886">
                  <a:extLst>
                    <a:ext uri="{9D8B030D-6E8A-4147-A177-3AD203B41FA5}">
                      <a16:colId xmlns:a16="http://schemas.microsoft.com/office/drawing/2014/main" val="2657992898"/>
                    </a:ext>
                  </a:extLst>
                </a:gridCol>
                <a:gridCol w="1084028">
                  <a:extLst>
                    <a:ext uri="{9D8B030D-6E8A-4147-A177-3AD203B41FA5}">
                      <a16:colId xmlns:a16="http://schemas.microsoft.com/office/drawing/2014/main" val="3881824165"/>
                    </a:ext>
                  </a:extLst>
                </a:gridCol>
              </a:tblGrid>
              <a:tr h="5253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 </a:t>
                      </a:r>
                      <a:r>
                        <a:rPr lang="tr-TR" sz="1400" dirty="0" err="1">
                          <a:effectLst/>
                        </a:rPr>
                        <a:t>Koklear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apertür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335838"/>
                  </a:ext>
                </a:extLst>
              </a:tr>
              <a:tr h="5253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Doğal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Stenotik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Atretik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Total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1864503"/>
                  </a:ext>
                </a:extLst>
              </a:tr>
              <a:tr h="256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1(%20)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666835"/>
                  </a:ext>
                </a:extLst>
              </a:tr>
              <a:tr h="5253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3(%33.3)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4(%44.5)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2(%22.2)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478313"/>
                  </a:ext>
                </a:extLst>
              </a:tr>
              <a:tr h="256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11(64.7)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4(%23.5)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2(%11.8)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850913"/>
                  </a:ext>
                </a:extLst>
              </a:tr>
              <a:tr h="256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85445"/>
                  </a:ext>
                </a:extLst>
              </a:tr>
              <a:tr h="5253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Total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17(%47.2)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12(33.3)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7(%19.5)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068571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074606" y="1935921"/>
            <a:ext cx="742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 </a:t>
            </a:r>
            <a:r>
              <a:rPr lang="tr-TR" sz="2000" dirty="0" smtClean="0"/>
              <a:t>           Anomali </a:t>
            </a:r>
            <a:r>
              <a:rPr lang="tr-TR" sz="2000" dirty="0"/>
              <a:t>tipine göre </a:t>
            </a:r>
            <a:r>
              <a:rPr lang="tr-TR" sz="2000" dirty="0" err="1"/>
              <a:t>koklear</a:t>
            </a:r>
            <a:r>
              <a:rPr lang="tr-TR" sz="2000" dirty="0"/>
              <a:t> </a:t>
            </a:r>
            <a:r>
              <a:rPr lang="tr-TR" sz="2000" dirty="0" err="1"/>
              <a:t>apertür</a:t>
            </a:r>
            <a:r>
              <a:rPr lang="tr-TR" sz="2000" dirty="0"/>
              <a:t> durumu dağılımı</a:t>
            </a:r>
          </a:p>
        </p:txBody>
      </p:sp>
    </p:spTree>
    <p:extLst>
      <p:ext uri="{BB962C8B-B14F-4D97-AF65-F5344CB8AC3E}">
        <p14:creationId xmlns:p14="http://schemas.microsoft.com/office/powerpoint/2010/main" val="7909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48632"/>
              </p:ext>
            </p:extLst>
          </p:nvPr>
        </p:nvGraphicFramePr>
        <p:xfrm>
          <a:off x="2025444" y="2654714"/>
          <a:ext cx="7678996" cy="3323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573">
                  <a:extLst>
                    <a:ext uri="{9D8B030D-6E8A-4147-A177-3AD203B41FA5}">
                      <a16:colId xmlns:a16="http://schemas.microsoft.com/office/drawing/2014/main" val="1622523468"/>
                    </a:ext>
                  </a:extLst>
                </a:gridCol>
                <a:gridCol w="928371">
                  <a:extLst>
                    <a:ext uri="{9D8B030D-6E8A-4147-A177-3AD203B41FA5}">
                      <a16:colId xmlns:a16="http://schemas.microsoft.com/office/drawing/2014/main" val="410562077"/>
                    </a:ext>
                  </a:extLst>
                </a:gridCol>
                <a:gridCol w="949107">
                  <a:extLst>
                    <a:ext uri="{9D8B030D-6E8A-4147-A177-3AD203B41FA5}">
                      <a16:colId xmlns:a16="http://schemas.microsoft.com/office/drawing/2014/main" val="2128717400"/>
                    </a:ext>
                  </a:extLst>
                </a:gridCol>
                <a:gridCol w="1055982">
                  <a:extLst>
                    <a:ext uri="{9D8B030D-6E8A-4147-A177-3AD203B41FA5}">
                      <a16:colId xmlns:a16="http://schemas.microsoft.com/office/drawing/2014/main" val="1118256360"/>
                    </a:ext>
                  </a:extLst>
                </a:gridCol>
                <a:gridCol w="1130155">
                  <a:extLst>
                    <a:ext uri="{9D8B030D-6E8A-4147-A177-3AD203B41FA5}">
                      <a16:colId xmlns:a16="http://schemas.microsoft.com/office/drawing/2014/main" val="3598675870"/>
                    </a:ext>
                  </a:extLst>
                </a:gridCol>
                <a:gridCol w="1076718">
                  <a:extLst>
                    <a:ext uri="{9D8B030D-6E8A-4147-A177-3AD203B41FA5}">
                      <a16:colId xmlns:a16="http://schemas.microsoft.com/office/drawing/2014/main" val="4181587664"/>
                    </a:ext>
                  </a:extLst>
                </a:gridCol>
                <a:gridCol w="981010">
                  <a:extLst>
                    <a:ext uri="{9D8B030D-6E8A-4147-A177-3AD203B41FA5}">
                      <a16:colId xmlns:a16="http://schemas.microsoft.com/office/drawing/2014/main" val="867796137"/>
                    </a:ext>
                  </a:extLst>
                </a:gridCol>
                <a:gridCol w="630080">
                  <a:extLst>
                    <a:ext uri="{9D8B030D-6E8A-4147-A177-3AD203B41FA5}">
                      <a16:colId xmlns:a16="http://schemas.microsoft.com/office/drawing/2014/main" val="3413603453"/>
                    </a:ext>
                  </a:extLst>
                </a:gridCol>
              </a:tblGrid>
              <a:tr h="5563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Modiolus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043980"/>
                  </a:ext>
                </a:extLst>
              </a:tr>
              <a:tr h="5563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Var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Yok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Hipoplazik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Displastik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Sklerotik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Total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1650605"/>
                  </a:ext>
                </a:extLst>
              </a:tr>
              <a:tr h="271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5(%100)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463602"/>
                  </a:ext>
                </a:extLst>
              </a:tr>
              <a:tr h="5563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7(%77.8)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2(%22.2)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633637"/>
                  </a:ext>
                </a:extLst>
              </a:tr>
              <a:tr h="5563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7(%41.2)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6(%35.2)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2(%11.8)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1(%5.9)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1(%5.9)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534455"/>
                  </a:ext>
                </a:extLst>
              </a:tr>
              <a:tr h="271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939253"/>
                  </a:ext>
                </a:extLst>
              </a:tr>
              <a:tr h="5563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Total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8(%22.2)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20(%55.6)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4(%11.1)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1(%2.8)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3(%8.3)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254203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195484" y="2031993"/>
            <a:ext cx="761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Anomali tipine göre </a:t>
            </a:r>
            <a:r>
              <a:rPr lang="tr-TR" sz="2000" dirty="0" err="1"/>
              <a:t>modiolus</a:t>
            </a:r>
            <a:r>
              <a:rPr lang="tr-TR" sz="2000" dirty="0"/>
              <a:t> durumu </a:t>
            </a:r>
            <a:r>
              <a:rPr lang="tr-TR" sz="2000" dirty="0" smtClean="0"/>
              <a:t>dağılımı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943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16721"/>
              </p:ext>
            </p:extLst>
          </p:nvPr>
        </p:nvGraphicFramePr>
        <p:xfrm>
          <a:off x="2885358" y="1455177"/>
          <a:ext cx="6410631" cy="3008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6432">
                  <a:extLst>
                    <a:ext uri="{9D8B030D-6E8A-4147-A177-3AD203B41FA5}">
                      <a16:colId xmlns:a16="http://schemas.microsoft.com/office/drawing/2014/main" val="3114610189"/>
                    </a:ext>
                  </a:extLst>
                </a:gridCol>
                <a:gridCol w="1885547">
                  <a:extLst>
                    <a:ext uri="{9D8B030D-6E8A-4147-A177-3AD203B41FA5}">
                      <a16:colId xmlns:a16="http://schemas.microsoft.com/office/drawing/2014/main" val="2695776944"/>
                    </a:ext>
                  </a:extLst>
                </a:gridCol>
                <a:gridCol w="270044">
                  <a:extLst>
                    <a:ext uri="{9D8B030D-6E8A-4147-A177-3AD203B41FA5}">
                      <a16:colId xmlns:a16="http://schemas.microsoft.com/office/drawing/2014/main" val="2872130305"/>
                    </a:ext>
                  </a:extLst>
                </a:gridCol>
                <a:gridCol w="237786">
                  <a:extLst>
                    <a:ext uri="{9D8B030D-6E8A-4147-A177-3AD203B41FA5}">
                      <a16:colId xmlns:a16="http://schemas.microsoft.com/office/drawing/2014/main" val="919043189"/>
                    </a:ext>
                  </a:extLst>
                </a:gridCol>
                <a:gridCol w="223553">
                  <a:extLst>
                    <a:ext uri="{9D8B030D-6E8A-4147-A177-3AD203B41FA5}">
                      <a16:colId xmlns:a16="http://schemas.microsoft.com/office/drawing/2014/main" val="20542209"/>
                    </a:ext>
                  </a:extLst>
                </a:gridCol>
                <a:gridCol w="1897269">
                  <a:extLst>
                    <a:ext uri="{9D8B030D-6E8A-4147-A177-3AD203B41FA5}">
                      <a16:colId xmlns:a16="http://schemas.microsoft.com/office/drawing/2014/main" val="993534093"/>
                    </a:ext>
                  </a:extLst>
                </a:gridCol>
              </a:tblGrid>
              <a:tr h="76635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                      Bazal </a:t>
                      </a:r>
                      <a:r>
                        <a:rPr lang="tr-TR" sz="1400" dirty="0">
                          <a:effectLst/>
                        </a:rPr>
                        <a:t>Dönüş Uzunluğu(mm)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214232"/>
                  </a:ext>
                </a:extLst>
              </a:tr>
              <a:tr h="37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Min.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Max.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Ort.+SD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362247"/>
                  </a:ext>
                </a:extLst>
              </a:tr>
              <a:tr h="37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7.0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5.58±1.58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506769"/>
                  </a:ext>
                </a:extLst>
              </a:tr>
              <a:tr h="37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5.6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7.7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6.56±0.60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888286"/>
                  </a:ext>
                </a:extLst>
              </a:tr>
              <a:tr h="37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6.4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8.9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7.38±0.62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818083"/>
                  </a:ext>
                </a:extLst>
              </a:tr>
              <a:tr h="37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6.1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8.7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7.50</a:t>
                      </a:r>
                      <a:r>
                        <a:rPr lang="tr-TR" sz="1400" dirty="0">
                          <a:effectLst/>
                        </a:rPr>
                        <a:t>±1.16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563056"/>
                  </a:ext>
                </a:extLst>
              </a:tr>
              <a:tr h="37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Kontrol grubu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6.7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9.7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8.05±0.77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064110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506816" y="687346"/>
            <a:ext cx="716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Çalışma </a:t>
            </a:r>
            <a:r>
              <a:rPr lang="tr-TR" sz="2000" dirty="0"/>
              <a:t>gruplarına göre bazal dönüş uzunluğu değerleri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70039" y="5014451"/>
            <a:ext cx="967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KH I, II ve III ile kontrol grubu arasında anlamlı fark saptanmıştır.(p&lt;0.001)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75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885574"/>
              </p:ext>
            </p:extLst>
          </p:nvPr>
        </p:nvGraphicFramePr>
        <p:xfrm>
          <a:off x="3088674" y="1514167"/>
          <a:ext cx="5857336" cy="3193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753">
                  <a:extLst>
                    <a:ext uri="{9D8B030D-6E8A-4147-A177-3AD203B41FA5}">
                      <a16:colId xmlns:a16="http://schemas.microsoft.com/office/drawing/2014/main" val="3163929235"/>
                    </a:ext>
                  </a:extLst>
                </a:gridCol>
                <a:gridCol w="1038599">
                  <a:extLst>
                    <a:ext uri="{9D8B030D-6E8A-4147-A177-3AD203B41FA5}">
                      <a16:colId xmlns:a16="http://schemas.microsoft.com/office/drawing/2014/main" val="1186253974"/>
                    </a:ext>
                  </a:extLst>
                </a:gridCol>
                <a:gridCol w="930945">
                  <a:extLst>
                    <a:ext uri="{9D8B030D-6E8A-4147-A177-3AD203B41FA5}">
                      <a16:colId xmlns:a16="http://schemas.microsoft.com/office/drawing/2014/main" val="3348290533"/>
                    </a:ext>
                  </a:extLst>
                </a:gridCol>
                <a:gridCol w="217263">
                  <a:extLst>
                    <a:ext uri="{9D8B030D-6E8A-4147-A177-3AD203B41FA5}">
                      <a16:colId xmlns:a16="http://schemas.microsoft.com/office/drawing/2014/main" val="330985346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18914168"/>
                    </a:ext>
                  </a:extLst>
                </a:gridCol>
                <a:gridCol w="1775216">
                  <a:extLst>
                    <a:ext uri="{9D8B030D-6E8A-4147-A177-3AD203B41FA5}">
                      <a16:colId xmlns:a16="http://schemas.microsoft.com/office/drawing/2014/main" val="3039257204"/>
                    </a:ext>
                  </a:extLst>
                </a:gridCol>
              </a:tblGrid>
              <a:tr h="806156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                    </a:t>
                      </a:r>
                      <a:endParaRPr lang="tr-TR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aseline="0" dirty="0" smtClean="0">
                          <a:effectLst/>
                        </a:rPr>
                        <a:t>                      </a:t>
                      </a:r>
                      <a:r>
                        <a:rPr lang="tr-TR" sz="1400" dirty="0" smtClean="0">
                          <a:effectLst/>
                        </a:rPr>
                        <a:t>Bazal </a:t>
                      </a:r>
                      <a:r>
                        <a:rPr lang="tr-TR" sz="1400" dirty="0">
                          <a:effectLst/>
                        </a:rPr>
                        <a:t>Dönüş Yüksekliği(mm)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023448"/>
                  </a:ext>
                </a:extLst>
              </a:tr>
              <a:tr h="397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Min.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Max</a:t>
                      </a:r>
                      <a:r>
                        <a:rPr lang="tr-TR" sz="1400" dirty="0">
                          <a:effectLst/>
                        </a:rPr>
                        <a:t>.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Ort.+SD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42964743"/>
                  </a:ext>
                </a:extLst>
              </a:tr>
              <a:tr h="397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1.3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2.0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1.56±0.32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28975"/>
                  </a:ext>
                </a:extLst>
              </a:tr>
              <a:tr h="397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1.3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2.6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1.86±0.42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256683"/>
                  </a:ext>
                </a:extLst>
              </a:tr>
              <a:tr h="397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1.6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2.7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1.88±0.29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985858"/>
                  </a:ext>
                </a:extLst>
              </a:tr>
              <a:tr h="397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1.5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2.2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1.86±0.32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906448"/>
                  </a:ext>
                </a:extLst>
              </a:tr>
              <a:tr h="397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Kontrol grubu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2.1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2.56±0.22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158024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408903" y="608566"/>
            <a:ext cx="721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    Çalışma </a:t>
            </a:r>
            <a:r>
              <a:rPr lang="tr-TR" sz="2000" dirty="0"/>
              <a:t>gruplarına göre bazal dönüş yüksekliği değerleri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789471" y="4857135"/>
            <a:ext cx="927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KH I, II, III ve IV ile kontrol grubu arasında anlamlı fark saptanmıştır.(p&lt;0.001)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13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effectLst/>
              </a:rPr>
              <a:t>İç kulak kemik anomalileri </a:t>
            </a:r>
            <a:r>
              <a:rPr lang="tr-TR" dirty="0" err="1">
                <a:effectLst/>
              </a:rPr>
              <a:t>konjenital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sensörinöral</a:t>
            </a:r>
            <a:r>
              <a:rPr lang="tr-TR" dirty="0">
                <a:effectLst/>
              </a:rPr>
              <a:t> işitme kayıplarının yaklaşık %</a:t>
            </a:r>
            <a:r>
              <a:rPr lang="tr-TR" dirty="0" smtClean="0">
                <a:effectLst/>
              </a:rPr>
              <a:t>20’sini oluşturmaktadır.</a:t>
            </a:r>
          </a:p>
          <a:p>
            <a:r>
              <a:rPr lang="tr-TR" dirty="0" smtClean="0">
                <a:effectLst/>
              </a:rPr>
              <a:t>İç kulak anomalilerinin sınıflaması ilk olarak 1987 yılında </a:t>
            </a:r>
            <a:r>
              <a:rPr lang="tr-TR" dirty="0" err="1" smtClean="0">
                <a:effectLst/>
              </a:rPr>
              <a:t>Jackler</a:t>
            </a:r>
            <a:r>
              <a:rPr lang="tr-TR" dirty="0" smtClean="0">
                <a:effectLst/>
              </a:rPr>
              <a:t> tarafından yapılmıştır.</a:t>
            </a:r>
          </a:p>
          <a:p>
            <a:r>
              <a:rPr lang="tr-TR" dirty="0" smtClean="0">
                <a:effectLst/>
              </a:rPr>
              <a:t>Günümüzde </a:t>
            </a:r>
            <a:r>
              <a:rPr lang="tr-TR" dirty="0" err="1" smtClean="0">
                <a:effectLst/>
              </a:rPr>
              <a:t>Sennaroğlu</a:t>
            </a:r>
            <a:r>
              <a:rPr lang="tr-TR" dirty="0" smtClean="0">
                <a:effectLst/>
              </a:rPr>
              <a:t> sınıflaması kullanılmaktadır.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578" y="3434223"/>
            <a:ext cx="3423777" cy="34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967193"/>
              </p:ext>
            </p:extLst>
          </p:nvPr>
        </p:nvGraphicFramePr>
        <p:xfrm>
          <a:off x="2595716" y="1465005"/>
          <a:ext cx="7194829" cy="3085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418">
                  <a:extLst>
                    <a:ext uri="{9D8B030D-6E8A-4147-A177-3AD203B41FA5}">
                      <a16:colId xmlns:a16="http://schemas.microsoft.com/office/drawing/2014/main" val="2617391672"/>
                    </a:ext>
                  </a:extLst>
                </a:gridCol>
                <a:gridCol w="1411195">
                  <a:extLst>
                    <a:ext uri="{9D8B030D-6E8A-4147-A177-3AD203B41FA5}">
                      <a16:colId xmlns:a16="http://schemas.microsoft.com/office/drawing/2014/main" val="492099012"/>
                    </a:ext>
                  </a:extLst>
                </a:gridCol>
                <a:gridCol w="1008084">
                  <a:extLst>
                    <a:ext uri="{9D8B030D-6E8A-4147-A177-3AD203B41FA5}">
                      <a16:colId xmlns:a16="http://schemas.microsoft.com/office/drawing/2014/main" val="2981980693"/>
                    </a:ext>
                  </a:extLst>
                </a:gridCol>
                <a:gridCol w="266874">
                  <a:extLst>
                    <a:ext uri="{9D8B030D-6E8A-4147-A177-3AD203B41FA5}">
                      <a16:colId xmlns:a16="http://schemas.microsoft.com/office/drawing/2014/main" val="400421427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775314742"/>
                    </a:ext>
                  </a:extLst>
                </a:gridCol>
                <a:gridCol w="2217698">
                  <a:extLst>
                    <a:ext uri="{9D8B030D-6E8A-4147-A177-3AD203B41FA5}">
                      <a16:colId xmlns:a16="http://schemas.microsoft.com/office/drawing/2014/main" val="305281718"/>
                    </a:ext>
                  </a:extLst>
                </a:gridCol>
              </a:tblGrid>
              <a:tr h="78627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                                   </a:t>
                      </a:r>
                      <a:endParaRPr lang="tr-TR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aseline="0" dirty="0" smtClean="0">
                          <a:effectLst/>
                        </a:rPr>
                        <a:t>                                         </a:t>
                      </a:r>
                      <a:r>
                        <a:rPr lang="tr-TR" sz="1400" dirty="0" err="1" smtClean="0">
                          <a:effectLst/>
                        </a:rPr>
                        <a:t>Midmodiolar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r>
                        <a:rPr lang="tr-TR" sz="1400" dirty="0">
                          <a:effectLst/>
                        </a:rPr>
                        <a:t>Yükseklik(mm) 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645966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Min.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Max.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Ort.+SD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62825300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0.5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2.04±0.98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970034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2.5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3.28±0.42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319570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2.2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3.22±0.5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949264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2.9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3.42</a:t>
                      </a:r>
                      <a:r>
                        <a:rPr lang="tr-TR" sz="1400" dirty="0">
                          <a:effectLst/>
                        </a:rPr>
                        <a:t>±0.48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337279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Kontrol grubu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3.80±0.25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598570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999673" y="579069"/>
            <a:ext cx="838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 </a:t>
            </a:r>
            <a:r>
              <a:rPr lang="tr-TR" sz="2000" dirty="0" smtClean="0"/>
              <a:t>       Çalışma </a:t>
            </a:r>
            <a:r>
              <a:rPr lang="tr-TR" sz="2000" dirty="0"/>
              <a:t>gruplarına göre </a:t>
            </a:r>
            <a:r>
              <a:rPr lang="tr-TR" sz="2000" dirty="0" err="1"/>
              <a:t>midmodiolar</a:t>
            </a:r>
            <a:r>
              <a:rPr lang="tr-TR" sz="2000" dirty="0"/>
              <a:t> yükseklik değerleri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274975" y="4851620"/>
            <a:ext cx="980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KH I, II ve III ile kontrol grubu arasında anlamlı fark saptanmıştır.(p&lt;0.001)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30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711291"/>
              </p:ext>
            </p:extLst>
          </p:nvPr>
        </p:nvGraphicFramePr>
        <p:xfrm>
          <a:off x="2493258" y="1474838"/>
          <a:ext cx="7194829" cy="3134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418">
                  <a:extLst>
                    <a:ext uri="{9D8B030D-6E8A-4147-A177-3AD203B41FA5}">
                      <a16:colId xmlns:a16="http://schemas.microsoft.com/office/drawing/2014/main" val="3786194978"/>
                    </a:ext>
                  </a:extLst>
                </a:gridCol>
                <a:gridCol w="1415330">
                  <a:extLst>
                    <a:ext uri="{9D8B030D-6E8A-4147-A177-3AD203B41FA5}">
                      <a16:colId xmlns:a16="http://schemas.microsoft.com/office/drawing/2014/main" val="487283709"/>
                    </a:ext>
                  </a:extLst>
                </a:gridCol>
                <a:gridCol w="1003949">
                  <a:extLst>
                    <a:ext uri="{9D8B030D-6E8A-4147-A177-3AD203B41FA5}">
                      <a16:colId xmlns:a16="http://schemas.microsoft.com/office/drawing/2014/main" val="1308126281"/>
                    </a:ext>
                  </a:extLst>
                </a:gridCol>
                <a:gridCol w="266874">
                  <a:extLst>
                    <a:ext uri="{9D8B030D-6E8A-4147-A177-3AD203B41FA5}">
                      <a16:colId xmlns:a16="http://schemas.microsoft.com/office/drawing/2014/main" val="270981668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20087861"/>
                    </a:ext>
                  </a:extLst>
                </a:gridCol>
                <a:gridCol w="2217698">
                  <a:extLst>
                    <a:ext uri="{9D8B030D-6E8A-4147-A177-3AD203B41FA5}">
                      <a16:colId xmlns:a16="http://schemas.microsoft.com/office/drawing/2014/main" val="2528881232"/>
                    </a:ext>
                  </a:extLst>
                </a:gridCol>
              </a:tblGrid>
              <a:tr h="798456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            </a:t>
                      </a:r>
                      <a:r>
                        <a:rPr lang="tr-TR" sz="1400" baseline="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aseline="0" dirty="0" smtClean="0">
                          <a:effectLst/>
                        </a:rPr>
                        <a:t>                </a:t>
                      </a:r>
                      <a:r>
                        <a:rPr lang="tr-TR" sz="1400" dirty="0" err="1" smtClean="0">
                          <a:effectLst/>
                        </a:rPr>
                        <a:t>Koklear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r>
                        <a:rPr lang="tr-TR" sz="1400" dirty="0">
                          <a:effectLst/>
                        </a:rPr>
                        <a:t>Kanal  </a:t>
                      </a:r>
                      <a:r>
                        <a:rPr lang="tr-TR" sz="1400" dirty="0" err="1">
                          <a:effectLst/>
                        </a:rPr>
                        <a:t>Mid-skalar</a:t>
                      </a:r>
                      <a:r>
                        <a:rPr lang="tr-TR" sz="1400" dirty="0">
                          <a:effectLst/>
                        </a:rPr>
                        <a:t> Uzunluğu(mm) 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854450"/>
                  </a:ext>
                </a:extLst>
              </a:tr>
              <a:tr h="3893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Min.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Max.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Ort.+SD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5145478"/>
                  </a:ext>
                </a:extLst>
              </a:tr>
              <a:tr h="3893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1.8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11.4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6.94±3.75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68156"/>
                  </a:ext>
                </a:extLst>
              </a:tr>
              <a:tr h="3893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19.5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14.51±2.76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0886476"/>
                  </a:ext>
                </a:extLst>
              </a:tr>
              <a:tr h="3893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9.1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23.5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16.04±4.99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116740"/>
                  </a:ext>
                </a:extLst>
              </a:tr>
              <a:tr h="3893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12.1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24.8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19.66±5.44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220136"/>
                  </a:ext>
                </a:extLst>
              </a:tr>
              <a:tr h="3893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Kontrol grubu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17.7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23.2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20.08±1.23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941223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369164" y="589935"/>
            <a:ext cx="744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Anomali </a:t>
            </a:r>
            <a:r>
              <a:rPr lang="tr-TR" dirty="0"/>
              <a:t>tipine göre </a:t>
            </a:r>
            <a:r>
              <a:rPr lang="tr-TR" dirty="0" err="1"/>
              <a:t>koklear</a:t>
            </a:r>
            <a:r>
              <a:rPr lang="tr-TR" dirty="0"/>
              <a:t> kanal </a:t>
            </a:r>
            <a:r>
              <a:rPr lang="tr-TR" dirty="0" err="1"/>
              <a:t>mid-skalar</a:t>
            </a:r>
            <a:r>
              <a:rPr lang="tr-TR" dirty="0"/>
              <a:t> uzunluğu değerleri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887794" y="4935794"/>
            <a:ext cx="84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KH I,II ve III ile kontrol grubu arasında anlamlı fark bulunmuştur.(p&lt;0.001)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5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866005"/>
              </p:ext>
            </p:extLst>
          </p:nvPr>
        </p:nvGraphicFramePr>
        <p:xfrm>
          <a:off x="2960445" y="1524002"/>
          <a:ext cx="6260458" cy="295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007">
                  <a:extLst>
                    <a:ext uri="{9D8B030D-6E8A-4147-A177-3AD203B41FA5}">
                      <a16:colId xmlns:a16="http://schemas.microsoft.com/office/drawing/2014/main" val="2406634951"/>
                    </a:ext>
                  </a:extLst>
                </a:gridCol>
                <a:gridCol w="1841377">
                  <a:extLst>
                    <a:ext uri="{9D8B030D-6E8A-4147-A177-3AD203B41FA5}">
                      <a16:colId xmlns:a16="http://schemas.microsoft.com/office/drawing/2014/main" val="758623126"/>
                    </a:ext>
                  </a:extLst>
                </a:gridCol>
                <a:gridCol w="263718">
                  <a:extLst>
                    <a:ext uri="{9D8B030D-6E8A-4147-A177-3AD203B41FA5}">
                      <a16:colId xmlns:a16="http://schemas.microsoft.com/office/drawing/2014/main" val="2548020955"/>
                    </a:ext>
                  </a:extLst>
                </a:gridCol>
                <a:gridCol w="232216">
                  <a:extLst>
                    <a:ext uri="{9D8B030D-6E8A-4147-A177-3AD203B41FA5}">
                      <a16:colId xmlns:a16="http://schemas.microsoft.com/office/drawing/2014/main" val="2145196790"/>
                    </a:ext>
                  </a:extLst>
                </a:gridCol>
                <a:gridCol w="218316">
                  <a:extLst>
                    <a:ext uri="{9D8B030D-6E8A-4147-A177-3AD203B41FA5}">
                      <a16:colId xmlns:a16="http://schemas.microsoft.com/office/drawing/2014/main" val="3066117862"/>
                    </a:ext>
                  </a:extLst>
                </a:gridCol>
                <a:gridCol w="1852824">
                  <a:extLst>
                    <a:ext uri="{9D8B030D-6E8A-4147-A177-3AD203B41FA5}">
                      <a16:colId xmlns:a16="http://schemas.microsoft.com/office/drawing/2014/main" val="1032547167"/>
                    </a:ext>
                  </a:extLst>
                </a:gridCol>
              </a:tblGrid>
              <a:tr h="75337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    </a:t>
                      </a:r>
                      <a:endParaRPr lang="tr-TR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aseline="0" dirty="0" smtClean="0">
                          <a:effectLst/>
                        </a:rPr>
                        <a:t>      </a:t>
                      </a:r>
                      <a:r>
                        <a:rPr lang="tr-TR" sz="1400" dirty="0" err="1" smtClean="0">
                          <a:effectLst/>
                        </a:rPr>
                        <a:t>Koklear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r>
                        <a:rPr lang="tr-TR" sz="1400" dirty="0">
                          <a:effectLst/>
                        </a:rPr>
                        <a:t>Kanal Dış Duvar Uzunluğu(mm) 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20525053"/>
                  </a:ext>
                </a:extLst>
              </a:tr>
              <a:tr h="367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Min.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Max</a:t>
                      </a:r>
                      <a:r>
                        <a:rPr lang="tr-TR" sz="1400" dirty="0">
                          <a:effectLst/>
                        </a:rPr>
                        <a:t>.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Ort</a:t>
                      </a:r>
                      <a:r>
                        <a:rPr lang="tr-TR" sz="1400" dirty="0">
                          <a:effectLst/>
                        </a:rPr>
                        <a:t>.+SD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991966"/>
                  </a:ext>
                </a:extLst>
              </a:tr>
              <a:tr h="367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5.1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15.2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10.72±4.62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1232437"/>
                  </a:ext>
                </a:extLst>
              </a:tr>
              <a:tr h="367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24.4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18.18±3.52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576884"/>
                  </a:ext>
                </a:extLst>
              </a:tr>
              <a:tr h="367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14.9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27.9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22.88±3.40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37486"/>
                  </a:ext>
                </a:extLst>
              </a:tr>
              <a:tr h="367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28.9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24.22±3.36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37740"/>
                  </a:ext>
                </a:extLst>
              </a:tr>
              <a:tr h="367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Kontrol grubu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24.2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32.5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24.88±1.81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979814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560894" y="766915"/>
            <a:ext cx="705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Anomali tipine göre </a:t>
            </a:r>
            <a:r>
              <a:rPr lang="tr-TR" dirty="0" err="1"/>
              <a:t>koklear</a:t>
            </a:r>
            <a:r>
              <a:rPr lang="tr-TR" dirty="0"/>
              <a:t> kanal dış duvar uzunluğu değerleri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06013" y="4621161"/>
            <a:ext cx="998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KH I, II, III ve IV ile kontrol grubu arasında anlamlı fark saptanmıştır.(I, II, III için p&lt;0.001, IV için p=0.002)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1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446487"/>
              </p:ext>
            </p:extLst>
          </p:nvPr>
        </p:nvGraphicFramePr>
        <p:xfrm>
          <a:off x="2221759" y="1474840"/>
          <a:ext cx="7128715" cy="2678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117">
                  <a:extLst>
                    <a:ext uri="{9D8B030D-6E8A-4147-A177-3AD203B41FA5}">
                      <a16:colId xmlns:a16="http://schemas.microsoft.com/office/drawing/2014/main" val="2687557907"/>
                    </a:ext>
                  </a:extLst>
                </a:gridCol>
                <a:gridCol w="1027618">
                  <a:extLst>
                    <a:ext uri="{9D8B030D-6E8A-4147-A177-3AD203B41FA5}">
                      <a16:colId xmlns:a16="http://schemas.microsoft.com/office/drawing/2014/main" val="3682035953"/>
                    </a:ext>
                  </a:extLst>
                </a:gridCol>
                <a:gridCol w="149398">
                  <a:extLst>
                    <a:ext uri="{9D8B030D-6E8A-4147-A177-3AD203B41FA5}">
                      <a16:colId xmlns:a16="http://schemas.microsoft.com/office/drawing/2014/main" val="329985933"/>
                    </a:ext>
                  </a:extLst>
                </a:gridCol>
                <a:gridCol w="1231899">
                  <a:extLst>
                    <a:ext uri="{9D8B030D-6E8A-4147-A177-3AD203B41FA5}">
                      <a16:colId xmlns:a16="http://schemas.microsoft.com/office/drawing/2014/main" val="2897555384"/>
                    </a:ext>
                  </a:extLst>
                </a:gridCol>
                <a:gridCol w="832420">
                  <a:extLst>
                    <a:ext uri="{9D8B030D-6E8A-4147-A177-3AD203B41FA5}">
                      <a16:colId xmlns:a16="http://schemas.microsoft.com/office/drawing/2014/main" val="4176500648"/>
                    </a:ext>
                  </a:extLst>
                </a:gridCol>
                <a:gridCol w="149398">
                  <a:extLst>
                    <a:ext uri="{9D8B030D-6E8A-4147-A177-3AD203B41FA5}">
                      <a16:colId xmlns:a16="http://schemas.microsoft.com/office/drawing/2014/main" val="3731033701"/>
                    </a:ext>
                  </a:extLst>
                </a:gridCol>
                <a:gridCol w="149398">
                  <a:extLst>
                    <a:ext uri="{9D8B030D-6E8A-4147-A177-3AD203B41FA5}">
                      <a16:colId xmlns:a16="http://schemas.microsoft.com/office/drawing/2014/main" val="1690829131"/>
                    </a:ext>
                  </a:extLst>
                </a:gridCol>
                <a:gridCol w="1759467">
                  <a:extLst>
                    <a:ext uri="{9D8B030D-6E8A-4147-A177-3AD203B41FA5}">
                      <a16:colId xmlns:a16="http://schemas.microsoft.com/office/drawing/2014/main" val="808574845"/>
                    </a:ext>
                  </a:extLst>
                </a:gridCol>
              </a:tblGrid>
              <a:tr h="344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    </a:t>
                      </a:r>
                      <a:r>
                        <a:rPr lang="tr-TR" sz="1400" dirty="0" smtClean="0">
                          <a:effectLst/>
                        </a:rPr>
                        <a:t>  </a:t>
                      </a:r>
                      <a:r>
                        <a:rPr lang="tr-TR" sz="1400" dirty="0" err="1">
                          <a:effectLst/>
                        </a:rPr>
                        <a:t>Koklear</a:t>
                      </a:r>
                      <a:r>
                        <a:rPr lang="tr-TR" sz="1400" dirty="0">
                          <a:effectLst/>
                        </a:rPr>
                        <a:t> Sinir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9941273"/>
                  </a:ext>
                </a:extLst>
              </a:tr>
              <a:tr h="412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Normal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Hipoplazik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Aplazik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Total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43581"/>
                  </a:ext>
                </a:extLst>
              </a:tr>
              <a:tr h="31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4(%80)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311095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3(%60)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283638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6(%60)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56727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2(%50)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2(%50)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144130"/>
                  </a:ext>
                </a:extLst>
              </a:tr>
              <a:tr h="1721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Total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11(% 45.8)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5(%20.8)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8(%33,4)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05157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686066" y="647895"/>
            <a:ext cx="820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Anomali </a:t>
            </a:r>
            <a:r>
              <a:rPr lang="tr-TR" dirty="0"/>
              <a:t>tipine göre </a:t>
            </a:r>
            <a:r>
              <a:rPr lang="tr-TR" dirty="0" err="1"/>
              <a:t>koklear</a:t>
            </a:r>
            <a:r>
              <a:rPr lang="tr-TR" dirty="0"/>
              <a:t> sinir durumu dağılımı</a:t>
            </a:r>
          </a:p>
        </p:txBody>
      </p:sp>
    </p:spTree>
    <p:extLst>
      <p:ext uri="{BB962C8B-B14F-4D97-AF65-F5344CB8AC3E}">
        <p14:creationId xmlns:p14="http://schemas.microsoft.com/office/powerpoint/2010/main" val="27529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85034"/>
              </p:ext>
            </p:extLst>
          </p:nvPr>
        </p:nvGraphicFramePr>
        <p:xfrm>
          <a:off x="2542886" y="1367914"/>
          <a:ext cx="7095575" cy="3523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543">
                  <a:extLst>
                    <a:ext uri="{9D8B030D-6E8A-4147-A177-3AD203B41FA5}">
                      <a16:colId xmlns:a16="http://schemas.microsoft.com/office/drawing/2014/main" val="226818139"/>
                    </a:ext>
                  </a:extLst>
                </a:gridCol>
                <a:gridCol w="681676">
                  <a:extLst>
                    <a:ext uri="{9D8B030D-6E8A-4147-A177-3AD203B41FA5}">
                      <a16:colId xmlns:a16="http://schemas.microsoft.com/office/drawing/2014/main" val="3865072781"/>
                    </a:ext>
                  </a:extLst>
                </a:gridCol>
                <a:gridCol w="347863">
                  <a:extLst>
                    <a:ext uri="{9D8B030D-6E8A-4147-A177-3AD203B41FA5}">
                      <a16:colId xmlns:a16="http://schemas.microsoft.com/office/drawing/2014/main" val="2016813753"/>
                    </a:ext>
                  </a:extLst>
                </a:gridCol>
                <a:gridCol w="1196232">
                  <a:extLst>
                    <a:ext uri="{9D8B030D-6E8A-4147-A177-3AD203B41FA5}">
                      <a16:colId xmlns:a16="http://schemas.microsoft.com/office/drawing/2014/main" val="61973658"/>
                    </a:ext>
                  </a:extLst>
                </a:gridCol>
                <a:gridCol w="1406263">
                  <a:extLst>
                    <a:ext uri="{9D8B030D-6E8A-4147-A177-3AD203B41FA5}">
                      <a16:colId xmlns:a16="http://schemas.microsoft.com/office/drawing/2014/main" val="575812402"/>
                    </a:ext>
                  </a:extLst>
                </a:gridCol>
                <a:gridCol w="137832">
                  <a:extLst>
                    <a:ext uri="{9D8B030D-6E8A-4147-A177-3AD203B41FA5}">
                      <a16:colId xmlns:a16="http://schemas.microsoft.com/office/drawing/2014/main" val="4011110353"/>
                    </a:ext>
                  </a:extLst>
                </a:gridCol>
                <a:gridCol w="395803">
                  <a:extLst>
                    <a:ext uri="{9D8B030D-6E8A-4147-A177-3AD203B41FA5}">
                      <a16:colId xmlns:a16="http://schemas.microsoft.com/office/drawing/2014/main" val="642845074"/>
                    </a:ext>
                  </a:extLst>
                </a:gridCol>
                <a:gridCol w="423147">
                  <a:extLst>
                    <a:ext uri="{9D8B030D-6E8A-4147-A177-3AD203B41FA5}">
                      <a16:colId xmlns:a16="http://schemas.microsoft.com/office/drawing/2014/main" val="1487617367"/>
                    </a:ext>
                  </a:extLst>
                </a:gridCol>
                <a:gridCol w="1212216">
                  <a:extLst>
                    <a:ext uri="{9D8B030D-6E8A-4147-A177-3AD203B41FA5}">
                      <a16:colId xmlns:a16="http://schemas.microsoft.com/office/drawing/2014/main" val="3273142737"/>
                    </a:ext>
                  </a:extLst>
                </a:gridCol>
              </a:tblGrid>
              <a:tr h="193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                </a:t>
                      </a:r>
                      <a:r>
                        <a:rPr lang="tr-TR" sz="1400" dirty="0" err="1">
                          <a:effectLst/>
                        </a:rPr>
                        <a:t>Vestibüler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smtClean="0">
                          <a:effectLst/>
                        </a:rPr>
                        <a:t>Yapılar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7172809"/>
                  </a:ext>
                </a:extLst>
              </a:tr>
              <a:tr h="7729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Normal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Displastik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Hipoplazik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Ektatik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Total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extLst>
                  <a:ext uri="{0D108BD9-81ED-4DB2-BD59-A6C34878D82A}">
                    <a16:rowId xmlns:a16="http://schemas.microsoft.com/office/drawing/2014/main" val="1396506288"/>
                  </a:ext>
                </a:extLst>
              </a:tr>
              <a:tr h="4409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2(%40)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extLst>
                  <a:ext uri="{0D108BD9-81ED-4DB2-BD59-A6C34878D82A}">
                    <a16:rowId xmlns:a16="http://schemas.microsoft.com/office/drawing/2014/main" val="607536072"/>
                  </a:ext>
                </a:extLst>
              </a:tr>
              <a:tr h="454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2(%40)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1(%20)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extLst>
                  <a:ext uri="{0D108BD9-81ED-4DB2-BD59-A6C34878D82A}">
                    <a16:rowId xmlns:a16="http://schemas.microsoft.com/office/drawing/2014/main" val="1200464230"/>
                  </a:ext>
                </a:extLst>
              </a:tr>
              <a:tr h="4799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1(%10)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3(%30)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3(%30)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3(%30)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extLst>
                  <a:ext uri="{0D108BD9-81ED-4DB2-BD59-A6C34878D82A}">
                    <a16:rowId xmlns:a16="http://schemas.microsoft.com/office/drawing/2014/main" val="3162640528"/>
                  </a:ext>
                </a:extLst>
              </a:tr>
              <a:tr h="4621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3(%75)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1(%25)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extLst>
                  <a:ext uri="{0D108BD9-81ED-4DB2-BD59-A6C34878D82A}">
                    <a16:rowId xmlns:a16="http://schemas.microsoft.com/office/drawing/2014/main" val="2894647603"/>
                  </a:ext>
                </a:extLst>
              </a:tr>
              <a:tr h="193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Total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7(%29.2)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6(%25</a:t>
                      </a: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400" dirty="0" smtClean="0">
                        <a:effectLst/>
                      </a:endParaRPr>
                    </a:p>
                  </a:txBody>
                  <a:tcPr marL="58866" marR="58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6(%25)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5(%20.8)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66" marR="58866" marT="0" marB="0"/>
                </a:tc>
                <a:extLst>
                  <a:ext uri="{0D108BD9-81ED-4DB2-BD59-A6C34878D82A}">
                    <a16:rowId xmlns:a16="http://schemas.microsoft.com/office/drawing/2014/main" val="1935723457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216764" y="324465"/>
            <a:ext cx="774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</a:t>
            </a:r>
          </a:p>
          <a:p>
            <a:r>
              <a:rPr lang="tr-TR" dirty="0"/>
              <a:t>	</a:t>
            </a:r>
            <a:r>
              <a:rPr lang="tr-TR" dirty="0" smtClean="0"/>
              <a:t>Anomali </a:t>
            </a:r>
            <a:r>
              <a:rPr lang="tr-TR" dirty="0"/>
              <a:t>tipine göre </a:t>
            </a:r>
            <a:r>
              <a:rPr lang="tr-TR" dirty="0" err="1"/>
              <a:t>vestibüler</a:t>
            </a:r>
            <a:r>
              <a:rPr lang="tr-TR" dirty="0"/>
              <a:t> yapıların dağılımı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6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616599"/>
              </p:ext>
            </p:extLst>
          </p:nvPr>
        </p:nvGraphicFramePr>
        <p:xfrm>
          <a:off x="2290915" y="1406013"/>
          <a:ext cx="6678457" cy="3376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373">
                  <a:extLst>
                    <a:ext uri="{9D8B030D-6E8A-4147-A177-3AD203B41FA5}">
                      <a16:colId xmlns:a16="http://schemas.microsoft.com/office/drawing/2014/main" val="3025454031"/>
                    </a:ext>
                  </a:extLst>
                </a:gridCol>
                <a:gridCol w="119416">
                  <a:extLst>
                    <a:ext uri="{9D8B030D-6E8A-4147-A177-3AD203B41FA5}">
                      <a16:colId xmlns:a16="http://schemas.microsoft.com/office/drawing/2014/main" val="2888434852"/>
                    </a:ext>
                  </a:extLst>
                </a:gridCol>
                <a:gridCol w="953720">
                  <a:extLst>
                    <a:ext uri="{9D8B030D-6E8A-4147-A177-3AD203B41FA5}">
                      <a16:colId xmlns:a16="http://schemas.microsoft.com/office/drawing/2014/main" val="2786243675"/>
                    </a:ext>
                  </a:extLst>
                </a:gridCol>
                <a:gridCol w="1218373">
                  <a:extLst>
                    <a:ext uri="{9D8B030D-6E8A-4147-A177-3AD203B41FA5}">
                      <a16:colId xmlns:a16="http://schemas.microsoft.com/office/drawing/2014/main" val="3866372223"/>
                    </a:ext>
                  </a:extLst>
                </a:gridCol>
                <a:gridCol w="1220793">
                  <a:extLst>
                    <a:ext uri="{9D8B030D-6E8A-4147-A177-3AD203B41FA5}">
                      <a16:colId xmlns:a16="http://schemas.microsoft.com/office/drawing/2014/main" val="3505079897"/>
                    </a:ext>
                  </a:extLst>
                </a:gridCol>
                <a:gridCol w="119416">
                  <a:extLst>
                    <a:ext uri="{9D8B030D-6E8A-4147-A177-3AD203B41FA5}">
                      <a16:colId xmlns:a16="http://schemas.microsoft.com/office/drawing/2014/main" val="574331120"/>
                    </a:ext>
                  </a:extLst>
                </a:gridCol>
                <a:gridCol w="343727">
                  <a:extLst>
                    <a:ext uri="{9D8B030D-6E8A-4147-A177-3AD203B41FA5}">
                      <a16:colId xmlns:a16="http://schemas.microsoft.com/office/drawing/2014/main" val="3267166859"/>
                    </a:ext>
                  </a:extLst>
                </a:gridCol>
                <a:gridCol w="528557">
                  <a:extLst>
                    <a:ext uri="{9D8B030D-6E8A-4147-A177-3AD203B41FA5}">
                      <a16:colId xmlns:a16="http://schemas.microsoft.com/office/drawing/2014/main" val="3492148958"/>
                    </a:ext>
                  </a:extLst>
                </a:gridCol>
                <a:gridCol w="956082">
                  <a:extLst>
                    <a:ext uri="{9D8B030D-6E8A-4147-A177-3AD203B41FA5}">
                      <a16:colId xmlns:a16="http://schemas.microsoft.com/office/drawing/2014/main" val="907557132"/>
                    </a:ext>
                  </a:extLst>
                </a:gridCol>
              </a:tblGrid>
              <a:tr h="4031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Semisirküler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r>
                        <a:rPr lang="tr-TR" sz="1400" dirty="0">
                          <a:effectLst/>
                        </a:rPr>
                        <a:t>Kanallar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357944"/>
                  </a:ext>
                </a:extLst>
              </a:tr>
              <a:tr h="56077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Anomali Tipi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Normal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Displastik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Aplazik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Hipoplazik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Total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69881"/>
                  </a:ext>
                </a:extLst>
              </a:tr>
              <a:tr h="56077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2(%40)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498924"/>
                  </a:ext>
                </a:extLst>
              </a:tr>
              <a:tr h="56077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1(%20)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2(%40)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277744"/>
                  </a:ext>
                </a:extLst>
              </a:tr>
              <a:tr h="56077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III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1(%10)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4(%40)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3(%30)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2(%20)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741721"/>
                  </a:ext>
                </a:extLst>
              </a:tr>
              <a:tr h="27329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KH IV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3(%75)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1(%25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-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904202"/>
                  </a:ext>
                </a:extLst>
              </a:tr>
              <a:tr h="27329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Total 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7</a:t>
                      </a:r>
                      <a:r>
                        <a:rPr lang="tr-TR" sz="1400" baseline="0" dirty="0" smtClean="0">
                          <a:effectLst/>
                        </a:rPr>
                        <a:t> (%29.2)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6(%25)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5(%20.8)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6(%25)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051064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810312" y="589935"/>
            <a:ext cx="763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Anomali </a:t>
            </a:r>
            <a:r>
              <a:rPr lang="tr-TR" dirty="0"/>
              <a:t>tipine göre </a:t>
            </a:r>
            <a:r>
              <a:rPr lang="tr-TR" dirty="0" err="1"/>
              <a:t>semisirküler</a:t>
            </a:r>
            <a:r>
              <a:rPr lang="tr-TR" dirty="0"/>
              <a:t> kanalların dağılımı</a:t>
            </a:r>
          </a:p>
        </p:txBody>
      </p:sp>
    </p:spTree>
    <p:extLst>
      <p:ext uri="{BB962C8B-B14F-4D97-AF65-F5344CB8AC3E}">
        <p14:creationId xmlns:p14="http://schemas.microsoft.com/office/powerpoint/2010/main" val="12891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effectLst/>
              </a:rPr>
              <a:t>Genetik anomaliler ve çevresel faktörler iç kulak gelişimi sırasında herhangi bir basamakta etkili olarak iç kulak anomalisine neden olmaktadır. </a:t>
            </a:r>
            <a:endParaRPr lang="tr-TR" dirty="0" smtClean="0">
              <a:effectLst/>
            </a:endParaRPr>
          </a:p>
          <a:p>
            <a:endParaRPr lang="tr-TR" dirty="0" smtClean="0">
              <a:effectLst/>
            </a:endParaRPr>
          </a:p>
          <a:p>
            <a:r>
              <a:rPr lang="tr-TR" dirty="0" smtClean="0">
                <a:effectLst/>
              </a:rPr>
              <a:t>İç </a:t>
            </a:r>
            <a:r>
              <a:rPr lang="tr-TR" dirty="0">
                <a:effectLst/>
              </a:rPr>
              <a:t>kulak basıncında ani yükselme veya </a:t>
            </a:r>
            <a:r>
              <a:rPr lang="tr-TR" dirty="0" err="1">
                <a:effectLst/>
              </a:rPr>
              <a:t>vasküler</a:t>
            </a:r>
            <a:r>
              <a:rPr lang="tr-TR" dirty="0">
                <a:effectLst/>
              </a:rPr>
              <a:t> beslenmedeki azalma direkt </a:t>
            </a:r>
            <a:r>
              <a:rPr lang="tr-TR" dirty="0" err="1">
                <a:effectLst/>
              </a:rPr>
              <a:t>membranöz</a:t>
            </a:r>
            <a:r>
              <a:rPr lang="tr-TR" dirty="0">
                <a:effectLst/>
              </a:rPr>
              <a:t> labirenti etkilemektedir.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19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effectLst/>
              </a:rPr>
              <a:t>M</a:t>
            </a:r>
            <a:r>
              <a:rPr lang="tr-TR" dirty="0" err="1" smtClean="0">
                <a:effectLst/>
              </a:rPr>
              <a:t>odiolusun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ve </a:t>
            </a:r>
            <a:r>
              <a:rPr lang="tr-TR" dirty="0" err="1">
                <a:effectLst/>
              </a:rPr>
              <a:t>interskalar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septumun</a:t>
            </a:r>
            <a:r>
              <a:rPr lang="tr-TR" dirty="0">
                <a:effectLst/>
              </a:rPr>
              <a:t> olmadığı KH </a:t>
            </a:r>
            <a:r>
              <a:rPr lang="tr-TR" dirty="0" err="1">
                <a:effectLst/>
              </a:rPr>
              <a:t>I’de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koklear</a:t>
            </a:r>
            <a:r>
              <a:rPr lang="tr-TR" dirty="0">
                <a:effectLst/>
              </a:rPr>
              <a:t> arterden kaynaklı; </a:t>
            </a:r>
            <a:r>
              <a:rPr lang="tr-TR" dirty="0" err="1">
                <a:effectLst/>
              </a:rPr>
              <a:t>modiolusun</a:t>
            </a:r>
            <a:r>
              <a:rPr lang="tr-TR" dirty="0">
                <a:effectLst/>
              </a:rPr>
              <a:t> kısmen </a:t>
            </a:r>
            <a:r>
              <a:rPr lang="tr-TR" dirty="0" err="1">
                <a:effectLst/>
              </a:rPr>
              <a:t>defektif</a:t>
            </a:r>
            <a:r>
              <a:rPr lang="tr-TR" dirty="0">
                <a:effectLst/>
              </a:rPr>
              <a:t> olduğu, dış yapısının ise normal </a:t>
            </a:r>
            <a:r>
              <a:rPr lang="tr-TR" dirty="0" err="1">
                <a:effectLst/>
              </a:rPr>
              <a:t>koklea</a:t>
            </a:r>
            <a:r>
              <a:rPr lang="tr-TR" dirty="0">
                <a:effectLst/>
              </a:rPr>
              <a:t> görünümünde olduğu KH </a:t>
            </a:r>
            <a:r>
              <a:rPr lang="tr-TR" dirty="0" err="1">
                <a:effectLst/>
              </a:rPr>
              <a:t>II’de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internal</a:t>
            </a:r>
            <a:r>
              <a:rPr lang="tr-TR" dirty="0">
                <a:effectLst/>
              </a:rPr>
              <a:t> radyan </a:t>
            </a:r>
            <a:r>
              <a:rPr lang="tr-TR" dirty="0" err="1">
                <a:effectLst/>
              </a:rPr>
              <a:t>arteriolden</a:t>
            </a:r>
            <a:r>
              <a:rPr lang="tr-TR" dirty="0">
                <a:effectLst/>
              </a:rPr>
              <a:t> kaynaklı </a:t>
            </a:r>
            <a:r>
              <a:rPr lang="tr-TR" dirty="0" err="1">
                <a:effectLst/>
              </a:rPr>
              <a:t>vasküler</a:t>
            </a:r>
            <a:r>
              <a:rPr lang="tr-TR" dirty="0">
                <a:effectLst/>
              </a:rPr>
              <a:t> problem olabileceği düşünülmektedir. </a:t>
            </a:r>
            <a:endParaRPr lang="tr-TR" dirty="0" smtClean="0">
              <a:effectLst/>
            </a:endParaRPr>
          </a:p>
          <a:p>
            <a:r>
              <a:rPr lang="tr-TR" dirty="0" smtClean="0">
                <a:effectLst/>
              </a:rPr>
              <a:t>İç </a:t>
            </a:r>
            <a:r>
              <a:rPr lang="tr-TR" dirty="0">
                <a:effectLst/>
              </a:rPr>
              <a:t>yapının kısmi </a:t>
            </a:r>
            <a:r>
              <a:rPr lang="tr-TR" dirty="0" err="1">
                <a:effectLst/>
              </a:rPr>
              <a:t>defektif</a:t>
            </a:r>
            <a:r>
              <a:rPr lang="tr-TR" dirty="0">
                <a:effectLst/>
              </a:rPr>
              <a:t> ya da normal olduğu KH III ve </a:t>
            </a:r>
            <a:r>
              <a:rPr lang="tr-TR" dirty="0" err="1">
                <a:effectLst/>
              </a:rPr>
              <a:t>IV’te</a:t>
            </a:r>
            <a:r>
              <a:rPr lang="tr-TR" dirty="0">
                <a:effectLst/>
              </a:rPr>
              <a:t> ise sorunun genetik anomali nedeniyle gelişimin duraklaması sonucu ortaya çıktığı </a:t>
            </a:r>
            <a:r>
              <a:rPr lang="tr-TR" dirty="0" smtClean="0">
                <a:effectLst/>
              </a:rPr>
              <a:t>belirtilmektedir.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8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486464"/>
            <a:ext cx="10353762" cy="3695136"/>
          </a:xfrm>
        </p:spPr>
        <p:txBody>
          <a:bodyPr/>
          <a:lstStyle/>
          <a:p>
            <a:r>
              <a:rPr lang="tr-TR" dirty="0" err="1">
                <a:effectLst/>
              </a:rPr>
              <a:t>Kokleanın</a:t>
            </a:r>
            <a:r>
              <a:rPr lang="tr-TR" dirty="0">
                <a:effectLst/>
              </a:rPr>
              <a:t> boyutları direkt, </a:t>
            </a:r>
            <a:r>
              <a:rPr lang="tr-TR" dirty="0" err="1">
                <a:effectLst/>
              </a:rPr>
              <a:t>indirekt</a:t>
            </a:r>
            <a:r>
              <a:rPr lang="tr-TR" dirty="0">
                <a:effectLst/>
              </a:rPr>
              <a:t> </a:t>
            </a:r>
            <a:r>
              <a:rPr lang="tr-TR" dirty="0" smtClean="0">
                <a:effectLst/>
              </a:rPr>
              <a:t>ve </a:t>
            </a:r>
            <a:r>
              <a:rPr lang="tr-TR" dirty="0">
                <a:effectLst/>
              </a:rPr>
              <a:t>3D </a:t>
            </a:r>
            <a:r>
              <a:rPr lang="tr-TR" dirty="0" err="1">
                <a:effectLst/>
              </a:rPr>
              <a:t>rekontruksiyon</a:t>
            </a:r>
            <a:r>
              <a:rPr lang="tr-TR" dirty="0">
                <a:effectLst/>
              </a:rPr>
              <a:t> yöntemi ile ölçülebilmektedir. </a:t>
            </a:r>
            <a:endParaRPr lang="tr-TR" dirty="0" smtClean="0">
              <a:effectLst/>
            </a:endParaRPr>
          </a:p>
          <a:p>
            <a:r>
              <a:rPr lang="tr-TR" dirty="0" smtClean="0">
                <a:effectLst/>
              </a:rPr>
              <a:t>Literatür incelendiğinde sağlıklı </a:t>
            </a:r>
            <a:r>
              <a:rPr lang="tr-TR" dirty="0" err="1" smtClean="0">
                <a:effectLst/>
              </a:rPr>
              <a:t>koklea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lateral</a:t>
            </a:r>
            <a:r>
              <a:rPr lang="tr-TR" dirty="0" smtClean="0">
                <a:effectLst/>
              </a:rPr>
              <a:t> duvar uzunluğu 24-45 mm arasında değişiklik göstermektedir. </a:t>
            </a:r>
          </a:p>
          <a:p>
            <a:r>
              <a:rPr lang="tr-TR" dirty="0" smtClean="0">
                <a:effectLst/>
              </a:rPr>
              <a:t>Bazal dönüş uzunluğu yapılan iki çalışmada ortalama 6.8 ve 9.04 mm bulunmuştur. </a:t>
            </a:r>
            <a:r>
              <a:rPr lang="tr-TR" dirty="0" err="1" smtClean="0">
                <a:effectLst/>
              </a:rPr>
              <a:t>Midmodiolar</a:t>
            </a:r>
            <a:r>
              <a:rPr lang="tr-TR" dirty="0" smtClean="0">
                <a:effectLst/>
              </a:rPr>
              <a:t> yükseklik  bu çalışmaların birinde ölçülmüş, ortalama 3.9 mm bulunmuştur.</a:t>
            </a:r>
          </a:p>
          <a:p>
            <a:r>
              <a:rPr lang="tr-TR" dirty="0" err="1" smtClean="0">
                <a:effectLst/>
              </a:rPr>
              <a:t>Hipoplazik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kokleaların</a:t>
            </a:r>
            <a:r>
              <a:rPr lang="tr-TR" dirty="0" smtClean="0">
                <a:effectLst/>
              </a:rPr>
              <a:t> boyutlarına ilişkin veriler literatürde yer almamaktadır.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03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hipoplazili</a:t>
            </a:r>
            <a:r>
              <a:rPr lang="tr-TR" dirty="0" smtClean="0"/>
              <a:t> hastalarda </a:t>
            </a:r>
            <a:r>
              <a:rPr lang="tr-TR" dirty="0" err="1" smtClean="0"/>
              <a:t>sensörinöral</a:t>
            </a:r>
            <a:r>
              <a:rPr lang="tr-TR" dirty="0" smtClean="0"/>
              <a:t> ve </a:t>
            </a:r>
            <a:r>
              <a:rPr lang="tr-TR" dirty="0" err="1" smtClean="0"/>
              <a:t>mikst</a:t>
            </a:r>
            <a:r>
              <a:rPr lang="tr-TR" dirty="0" smtClean="0"/>
              <a:t> tip işitme kaybı görülebilmektedir.</a:t>
            </a:r>
          </a:p>
          <a:p>
            <a:r>
              <a:rPr lang="tr-TR" dirty="0" smtClean="0"/>
              <a:t>İleri SNİK bulunan hastalarda </a:t>
            </a:r>
            <a:r>
              <a:rPr lang="tr-TR" dirty="0" err="1" smtClean="0"/>
              <a:t>koklear</a:t>
            </a:r>
            <a:r>
              <a:rPr lang="tr-TR" dirty="0" smtClean="0"/>
              <a:t> sinir varlığının araştırılması ve tedavinin bu doğrultuda planlanması gerekmektedir.</a:t>
            </a:r>
          </a:p>
          <a:p>
            <a:r>
              <a:rPr lang="tr-TR" dirty="0" err="1" smtClean="0"/>
              <a:t>Koklear</a:t>
            </a:r>
            <a:r>
              <a:rPr lang="tr-TR" dirty="0" smtClean="0"/>
              <a:t> sinir varlığı durumunda 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</a:t>
            </a:r>
            <a:r>
              <a:rPr lang="tr-TR" dirty="0" smtClean="0"/>
              <a:t> cerrahisi doğru tedavi yöntemidir.</a:t>
            </a:r>
          </a:p>
          <a:p>
            <a:r>
              <a:rPr lang="tr-TR" dirty="0" smtClean="0"/>
              <a:t>Doğru </a:t>
            </a:r>
            <a:r>
              <a:rPr lang="tr-TR" dirty="0" err="1" smtClean="0"/>
              <a:t>implant</a:t>
            </a:r>
            <a:r>
              <a:rPr lang="tr-TR" dirty="0"/>
              <a:t> </a:t>
            </a:r>
            <a:r>
              <a:rPr lang="tr-TR" dirty="0" err="1" smtClean="0"/>
              <a:t>elektrodunun</a:t>
            </a:r>
            <a:r>
              <a:rPr lang="tr-TR" dirty="0" smtClean="0"/>
              <a:t> seçilmesi </a:t>
            </a:r>
            <a:r>
              <a:rPr lang="tr-TR" dirty="0" err="1" smtClean="0"/>
              <a:t>implant</a:t>
            </a:r>
            <a:r>
              <a:rPr lang="tr-TR" dirty="0" smtClean="0"/>
              <a:t> hasarını azaltacak; 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implanttan</a:t>
            </a:r>
            <a:r>
              <a:rPr lang="tr-TR" dirty="0" smtClean="0"/>
              <a:t> görülecek faydayı artıracaktır.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82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 sınıflaması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effectLst/>
              </a:rPr>
              <a:t>K</a:t>
            </a:r>
            <a:r>
              <a:rPr lang="tr-TR" dirty="0" err="1" smtClean="0">
                <a:effectLst/>
              </a:rPr>
              <a:t>oklea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ve </a:t>
            </a:r>
            <a:r>
              <a:rPr lang="tr-TR" dirty="0" err="1">
                <a:effectLst/>
              </a:rPr>
              <a:t>vestibül</a:t>
            </a:r>
            <a:r>
              <a:rPr lang="tr-TR" dirty="0">
                <a:effectLst/>
              </a:rPr>
              <a:t> ayrı olarak seçilir, </a:t>
            </a:r>
            <a:r>
              <a:rPr lang="tr-TR" dirty="0" err="1">
                <a:effectLst/>
              </a:rPr>
              <a:t>koklea</a:t>
            </a:r>
            <a:r>
              <a:rPr lang="tr-TR" dirty="0">
                <a:effectLst/>
              </a:rPr>
              <a:t> boyutları normalden küçüktür. Dört grupta </a:t>
            </a:r>
            <a:r>
              <a:rPr lang="tr-TR" dirty="0" smtClean="0">
                <a:effectLst/>
              </a:rPr>
              <a:t>incelenmektedir:</a:t>
            </a:r>
          </a:p>
          <a:p>
            <a:pPr lvl="1"/>
            <a:r>
              <a:rPr lang="tr-TR" dirty="0">
                <a:effectLst/>
              </a:rPr>
              <a:t>KH I: </a:t>
            </a:r>
            <a:r>
              <a:rPr lang="tr-TR" dirty="0" err="1">
                <a:effectLst/>
              </a:rPr>
              <a:t>Koklea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İAK’dan</a:t>
            </a:r>
            <a:r>
              <a:rPr lang="tr-TR" dirty="0">
                <a:effectLst/>
              </a:rPr>
              <a:t> tomurcuk şeklinde çıkar. </a:t>
            </a:r>
            <a:r>
              <a:rPr lang="tr-TR" dirty="0" err="1">
                <a:effectLst/>
              </a:rPr>
              <a:t>Koklea</a:t>
            </a:r>
            <a:r>
              <a:rPr lang="tr-TR" dirty="0">
                <a:effectLst/>
              </a:rPr>
              <a:t> ileri derecede deforme durumda olup, </a:t>
            </a:r>
            <a:r>
              <a:rPr lang="tr-TR" dirty="0" err="1">
                <a:effectLst/>
              </a:rPr>
              <a:t>modiolus</a:t>
            </a:r>
            <a:r>
              <a:rPr lang="tr-TR" dirty="0">
                <a:effectLst/>
              </a:rPr>
              <a:t> ve </a:t>
            </a:r>
            <a:r>
              <a:rPr lang="tr-TR" dirty="0" err="1">
                <a:effectLst/>
              </a:rPr>
              <a:t>interskalar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septum</a:t>
            </a:r>
            <a:r>
              <a:rPr lang="tr-TR" dirty="0">
                <a:effectLst/>
              </a:rPr>
              <a:t> bulunmamaktadır</a:t>
            </a:r>
            <a:r>
              <a:rPr lang="tr-TR" dirty="0" smtClean="0">
                <a:effectLst/>
              </a:rPr>
              <a:t>.</a:t>
            </a:r>
          </a:p>
          <a:p>
            <a:pPr marL="457200" lvl="1" indent="0">
              <a:buNone/>
            </a:pPr>
            <a:endParaRPr lang="tr-TR" dirty="0">
              <a:effectLst/>
            </a:endParaRPr>
          </a:p>
          <a:p>
            <a:pPr lvl="1"/>
            <a:endParaRPr lang="tr-TR" dirty="0" smtClean="0">
              <a:effectLst/>
            </a:endParaRPr>
          </a:p>
        </p:txBody>
      </p:sp>
      <p:pic>
        <p:nvPicPr>
          <p:cNvPr id="4" name="Resim 3" descr="C:\Users\Gözde\AppData\Local\Microsoft\Windows\INetCache\Content.Word\Head^KULAK SPI....SAG TRANS_MPR Thick Range_.Se 602.Img 9_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50" y="3830894"/>
            <a:ext cx="23622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0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KH I</a:t>
            </a:r>
            <a:endParaRPr lang="tr-TR" sz="1600" dirty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KH II</a:t>
            </a:r>
            <a:endParaRPr lang="tr-TR" sz="2800" dirty="0"/>
          </a:p>
        </p:txBody>
      </p:sp>
      <p:sp>
        <p:nvSpPr>
          <p:cNvPr id="4" name="Sağ Ok 3"/>
          <p:cNvSpPr/>
          <p:nvPr/>
        </p:nvSpPr>
        <p:spPr>
          <a:xfrm>
            <a:off x="2802194" y="2222090"/>
            <a:ext cx="993058" cy="403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444181" y="1789471"/>
            <a:ext cx="60861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Med</a:t>
            </a:r>
            <a:r>
              <a:rPr lang="tr-TR" dirty="0"/>
              <a:t>-El </a:t>
            </a:r>
            <a:r>
              <a:rPr lang="tr-TR" dirty="0" err="1"/>
              <a:t>Compressed</a:t>
            </a:r>
            <a:r>
              <a:rPr lang="tr-TR" dirty="0"/>
              <a:t> </a:t>
            </a:r>
            <a:r>
              <a:rPr lang="tr-TR" dirty="0" err="1"/>
              <a:t>koklear</a:t>
            </a:r>
            <a:r>
              <a:rPr lang="tr-TR" dirty="0"/>
              <a:t> </a:t>
            </a:r>
            <a:r>
              <a:rPr lang="tr-TR" dirty="0" err="1"/>
              <a:t>implant</a:t>
            </a:r>
            <a:r>
              <a:rPr lang="tr-TR" dirty="0"/>
              <a:t> </a:t>
            </a:r>
            <a:r>
              <a:rPr lang="tr-TR" dirty="0" err="1" smtClean="0"/>
              <a:t>elektrodu</a:t>
            </a:r>
            <a:r>
              <a:rPr lang="tr-TR" dirty="0" smtClean="0"/>
              <a:t>           ( </a:t>
            </a:r>
            <a:r>
              <a:rPr lang="tr-TR" dirty="0"/>
              <a:t>uzunluğu 15 mm)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Med</a:t>
            </a:r>
            <a:r>
              <a:rPr lang="tr-TR" dirty="0" smtClean="0"/>
              <a:t>-El </a:t>
            </a:r>
            <a:r>
              <a:rPr lang="tr-TR" dirty="0"/>
              <a:t>Form19 </a:t>
            </a:r>
            <a:r>
              <a:rPr lang="tr-TR" dirty="0" err="1"/>
              <a:t>koklear</a:t>
            </a:r>
            <a:r>
              <a:rPr lang="tr-TR" dirty="0"/>
              <a:t> </a:t>
            </a:r>
            <a:r>
              <a:rPr lang="tr-TR" dirty="0" err="1"/>
              <a:t>implant</a:t>
            </a:r>
            <a:r>
              <a:rPr lang="tr-TR" dirty="0"/>
              <a:t> </a:t>
            </a:r>
            <a:r>
              <a:rPr lang="tr-TR" dirty="0" err="1" smtClean="0"/>
              <a:t>elektrodu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(uzunluğu 19 mm)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Nucleus</a:t>
            </a:r>
            <a:r>
              <a:rPr lang="tr-TR" dirty="0"/>
              <a:t> CI532 </a:t>
            </a:r>
            <a:r>
              <a:rPr lang="tr-TR" dirty="0" err="1"/>
              <a:t>Slim</a:t>
            </a:r>
            <a:r>
              <a:rPr lang="tr-TR" dirty="0"/>
              <a:t> </a:t>
            </a:r>
            <a:r>
              <a:rPr lang="tr-TR" dirty="0" err="1"/>
              <a:t>modiolar</a:t>
            </a:r>
            <a:r>
              <a:rPr lang="tr-TR" dirty="0"/>
              <a:t> 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</a:t>
            </a:r>
            <a:r>
              <a:rPr lang="tr-TR" dirty="0" smtClean="0"/>
              <a:t> </a:t>
            </a:r>
            <a:r>
              <a:rPr lang="tr-TR" dirty="0" err="1" smtClean="0"/>
              <a:t>elektrodu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( uzunluğu 18.4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Contour</a:t>
            </a:r>
            <a:r>
              <a:rPr lang="tr-TR" dirty="0"/>
              <a:t> </a:t>
            </a:r>
            <a:r>
              <a:rPr lang="tr-TR" dirty="0" err="1"/>
              <a:t>Advance</a:t>
            </a:r>
            <a:r>
              <a:rPr lang="tr-TR" dirty="0"/>
              <a:t> </a:t>
            </a:r>
            <a:r>
              <a:rPr lang="tr-TR" dirty="0" err="1"/>
              <a:t>koklear</a:t>
            </a:r>
            <a:r>
              <a:rPr lang="tr-TR" dirty="0"/>
              <a:t> </a:t>
            </a:r>
            <a:r>
              <a:rPr lang="tr-TR" dirty="0" err="1"/>
              <a:t>implant</a:t>
            </a:r>
            <a:r>
              <a:rPr lang="tr-TR" dirty="0"/>
              <a:t> </a:t>
            </a:r>
            <a:r>
              <a:rPr lang="tr-TR" dirty="0" err="1" smtClean="0"/>
              <a:t>elektrodu</a:t>
            </a:r>
            <a:endParaRPr lang="tr-TR" dirty="0" smtClean="0"/>
          </a:p>
          <a:p>
            <a:r>
              <a:rPr lang="tr-TR" dirty="0" smtClean="0"/>
              <a:t>     ( uzunluğu 19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Med</a:t>
            </a:r>
            <a:r>
              <a:rPr lang="tr-TR" dirty="0"/>
              <a:t>-El </a:t>
            </a:r>
            <a:r>
              <a:rPr lang="tr-TR" dirty="0" err="1"/>
              <a:t>Flex</a:t>
            </a:r>
            <a:r>
              <a:rPr lang="tr-TR" dirty="0"/>
              <a:t> 20 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</a:t>
            </a:r>
            <a:r>
              <a:rPr lang="tr-TR" dirty="0" smtClean="0"/>
              <a:t> </a:t>
            </a:r>
            <a:r>
              <a:rPr lang="tr-TR" dirty="0" err="1" smtClean="0"/>
              <a:t>elektrodu</a:t>
            </a:r>
            <a:endParaRPr lang="tr-TR" dirty="0" smtClean="0"/>
          </a:p>
          <a:p>
            <a:r>
              <a:rPr lang="tr-TR" dirty="0" smtClean="0"/>
              <a:t>     ( uzunluğu 20 mm)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err="1" smtClean="0"/>
              <a:t>Med</a:t>
            </a:r>
            <a:r>
              <a:rPr lang="tr-TR" b="1" dirty="0" smtClean="0"/>
              <a:t>-El Form19 </a:t>
            </a:r>
            <a:r>
              <a:rPr lang="tr-TR" b="1" dirty="0" err="1"/>
              <a:t>koklear</a:t>
            </a:r>
            <a:r>
              <a:rPr lang="tr-TR" b="1" dirty="0"/>
              <a:t> </a:t>
            </a:r>
            <a:r>
              <a:rPr lang="tr-TR" b="1" dirty="0" err="1"/>
              <a:t>implant</a:t>
            </a:r>
            <a:r>
              <a:rPr lang="tr-TR" b="1" dirty="0"/>
              <a:t> </a:t>
            </a:r>
            <a:r>
              <a:rPr lang="tr-TR" b="1" dirty="0" err="1" smtClean="0"/>
              <a:t>elektrodu</a:t>
            </a:r>
            <a:endParaRPr lang="tr-TR" b="1" dirty="0" smtClean="0"/>
          </a:p>
          <a:p>
            <a:r>
              <a:rPr lang="tr-TR" b="1" dirty="0" smtClean="0"/>
              <a:t>     ( uzunluğu 19 mm)   GUSHER!!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6" name="Sağ Ok 5"/>
          <p:cNvSpPr/>
          <p:nvPr/>
        </p:nvSpPr>
        <p:spPr>
          <a:xfrm>
            <a:off x="2802194" y="4124632"/>
            <a:ext cx="993058" cy="403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7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KH III </a:t>
            </a:r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KH IV  </a:t>
            </a:r>
            <a:endParaRPr lang="tr-TR" sz="2800" dirty="0"/>
          </a:p>
        </p:txBody>
      </p:sp>
      <p:sp>
        <p:nvSpPr>
          <p:cNvPr id="4" name="Sağ Ok 3"/>
          <p:cNvSpPr/>
          <p:nvPr/>
        </p:nvSpPr>
        <p:spPr>
          <a:xfrm>
            <a:off x="2802194" y="2222090"/>
            <a:ext cx="993058" cy="403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483510" y="1533832"/>
            <a:ext cx="55945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Nucleus</a:t>
            </a:r>
            <a:r>
              <a:rPr lang="tr-TR" dirty="0" smtClean="0"/>
              <a:t> CI532 </a:t>
            </a:r>
            <a:r>
              <a:rPr lang="tr-TR" dirty="0" err="1" smtClean="0"/>
              <a:t>Slim</a:t>
            </a:r>
            <a:r>
              <a:rPr lang="tr-TR" dirty="0" smtClean="0"/>
              <a:t> </a:t>
            </a:r>
            <a:r>
              <a:rPr lang="tr-TR" dirty="0" err="1" smtClean="0"/>
              <a:t>modiolar</a:t>
            </a:r>
            <a:r>
              <a:rPr lang="tr-TR" dirty="0" smtClean="0"/>
              <a:t> 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</a:t>
            </a:r>
            <a:r>
              <a:rPr lang="tr-TR" dirty="0" smtClean="0"/>
              <a:t> </a:t>
            </a:r>
            <a:r>
              <a:rPr lang="tr-TR" dirty="0" err="1" smtClean="0"/>
              <a:t>elektrodu</a:t>
            </a:r>
            <a:endParaRPr lang="tr-TR" dirty="0" smtClean="0"/>
          </a:p>
          <a:p>
            <a:r>
              <a:rPr lang="tr-TR" dirty="0" smtClean="0"/>
              <a:t>     ( uzunluğu 18.4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Contour</a:t>
            </a:r>
            <a:r>
              <a:rPr lang="tr-TR" dirty="0" smtClean="0"/>
              <a:t> </a:t>
            </a:r>
            <a:r>
              <a:rPr lang="tr-TR" dirty="0" err="1" smtClean="0"/>
              <a:t>Advance</a:t>
            </a:r>
            <a:r>
              <a:rPr lang="tr-TR" dirty="0" smtClean="0"/>
              <a:t> 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</a:t>
            </a:r>
            <a:r>
              <a:rPr lang="tr-TR" dirty="0" smtClean="0"/>
              <a:t> </a:t>
            </a:r>
            <a:r>
              <a:rPr lang="tr-TR" dirty="0" err="1" smtClean="0"/>
              <a:t>elektrodu</a:t>
            </a:r>
            <a:endParaRPr lang="tr-TR" dirty="0" smtClean="0"/>
          </a:p>
          <a:p>
            <a:r>
              <a:rPr lang="tr-TR" dirty="0" smtClean="0"/>
              <a:t>     ( uzunluğu 19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Med</a:t>
            </a:r>
            <a:r>
              <a:rPr lang="tr-TR" dirty="0" smtClean="0"/>
              <a:t>-El </a:t>
            </a:r>
            <a:r>
              <a:rPr lang="tr-TR" dirty="0" err="1" smtClean="0"/>
              <a:t>Flex</a:t>
            </a:r>
            <a:r>
              <a:rPr lang="tr-TR" dirty="0" smtClean="0"/>
              <a:t> 20 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</a:t>
            </a:r>
            <a:r>
              <a:rPr lang="tr-TR" dirty="0" smtClean="0"/>
              <a:t> </a:t>
            </a:r>
            <a:r>
              <a:rPr lang="tr-TR" dirty="0" err="1" smtClean="0"/>
              <a:t>elektrodu</a:t>
            </a:r>
            <a:endParaRPr lang="tr-TR" dirty="0" smtClean="0"/>
          </a:p>
          <a:p>
            <a:r>
              <a:rPr lang="tr-TR" dirty="0" smtClean="0"/>
              <a:t>     ( uzunluğu 20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Med</a:t>
            </a:r>
            <a:r>
              <a:rPr lang="tr-TR" dirty="0" smtClean="0"/>
              <a:t>-El Form19 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</a:t>
            </a:r>
            <a:r>
              <a:rPr lang="tr-TR" dirty="0" smtClean="0"/>
              <a:t> </a:t>
            </a:r>
            <a:r>
              <a:rPr lang="tr-TR" dirty="0" err="1" smtClean="0"/>
              <a:t>elektrodu</a:t>
            </a:r>
            <a:endParaRPr lang="tr-TR" dirty="0" smtClean="0"/>
          </a:p>
          <a:p>
            <a:r>
              <a:rPr lang="tr-TR" dirty="0" smtClean="0"/>
              <a:t>     ( uzunluğu 19 mm</a:t>
            </a:r>
            <a:r>
              <a:rPr lang="tr-TR" b="1" dirty="0" smtClean="0"/>
              <a:t>)</a:t>
            </a:r>
          </a:p>
          <a:p>
            <a:endParaRPr lang="tr-TR" b="1" dirty="0"/>
          </a:p>
          <a:p>
            <a:endParaRPr lang="tr-T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Med</a:t>
            </a:r>
            <a:r>
              <a:rPr lang="tr-TR" dirty="0" smtClean="0"/>
              <a:t>-El  </a:t>
            </a:r>
            <a:r>
              <a:rPr lang="tr-TR" dirty="0"/>
              <a:t>standart ve </a:t>
            </a:r>
            <a:r>
              <a:rPr lang="tr-TR" dirty="0" err="1"/>
              <a:t>FlexSoft</a:t>
            </a:r>
            <a:r>
              <a:rPr lang="tr-TR" dirty="0"/>
              <a:t> </a:t>
            </a:r>
            <a:r>
              <a:rPr lang="tr-TR" dirty="0" err="1"/>
              <a:t>koklear</a:t>
            </a:r>
            <a:r>
              <a:rPr lang="tr-TR" dirty="0"/>
              <a:t> </a:t>
            </a:r>
            <a:r>
              <a:rPr lang="tr-TR" dirty="0" err="1"/>
              <a:t>implant</a:t>
            </a:r>
            <a:r>
              <a:rPr lang="tr-TR" dirty="0"/>
              <a:t> </a:t>
            </a:r>
            <a:r>
              <a:rPr lang="tr-TR" dirty="0" err="1"/>
              <a:t>elektrodu</a:t>
            </a:r>
            <a:r>
              <a:rPr lang="tr-TR" dirty="0"/>
              <a:t> </a:t>
            </a:r>
            <a:r>
              <a:rPr lang="tr-TR" dirty="0" smtClean="0"/>
              <a:t>(uzunlukları 31 mm) dışında </a:t>
            </a:r>
            <a:r>
              <a:rPr lang="tr-TR" dirty="0"/>
              <a:t>rutinde kullanılan </a:t>
            </a:r>
            <a:r>
              <a:rPr lang="tr-TR" dirty="0" err="1"/>
              <a:t>elektrodlardan</a:t>
            </a:r>
            <a:r>
              <a:rPr lang="tr-TR" dirty="0"/>
              <a:t> biri seçilebilir.</a:t>
            </a:r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2802194" y="4822723"/>
            <a:ext cx="993058" cy="403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çalışmada 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 tanısında eşik değer </a:t>
            </a:r>
            <a:r>
              <a:rPr lang="tr-TR" u="sng" dirty="0" smtClean="0"/>
              <a:t>bazal dönüş uzunluğu için 7,5 mm</a:t>
            </a:r>
            <a:r>
              <a:rPr lang="tr-TR" dirty="0" smtClean="0"/>
              <a:t>, </a:t>
            </a:r>
            <a:r>
              <a:rPr lang="tr-TR" u="sng" dirty="0" err="1" smtClean="0"/>
              <a:t>midmodiolar</a:t>
            </a:r>
            <a:r>
              <a:rPr lang="tr-TR" u="sng" dirty="0" smtClean="0"/>
              <a:t> yükseklik için 3,42 mm</a:t>
            </a:r>
            <a:r>
              <a:rPr lang="tr-TR" dirty="0" smtClean="0"/>
              <a:t>’dir.</a:t>
            </a:r>
          </a:p>
          <a:p>
            <a:r>
              <a:rPr lang="tr-TR" dirty="0" smtClean="0"/>
              <a:t>Bu ölçümler </a:t>
            </a:r>
            <a:r>
              <a:rPr lang="tr-TR" dirty="0" err="1" smtClean="0"/>
              <a:t>Temporal</a:t>
            </a:r>
            <a:r>
              <a:rPr lang="tr-TR" dirty="0" smtClean="0"/>
              <a:t> </a:t>
            </a:r>
            <a:r>
              <a:rPr lang="tr-TR" dirty="0" err="1" smtClean="0"/>
              <a:t>BT’de</a:t>
            </a:r>
            <a:r>
              <a:rPr lang="tr-TR" dirty="0" smtClean="0"/>
              <a:t> yuvarlak pencereden geçen </a:t>
            </a:r>
            <a:r>
              <a:rPr lang="tr-TR" dirty="0" err="1" smtClean="0"/>
              <a:t>aksiyel</a:t>
            </a:r>
            <a:r>
              <a:rPr lang="tr-TR" dirty="0" smtClean="0"/>
              <a:t> kesitte </a:t>
            </a:r>
            <a:r>
              <a:rPr lang="tr-TR" dirty="0" err="1" smtClean="0"/>
              <a:t>klinisyenler</a:t>
            </a:r>
            <a:r>
              <a:rPr lang="tr-TR" dirty="0" smtClean="0"/>
              <a:t> tarafından kolaylıkla yapılabilmektedir.</a:t>
            </a:r>
          </a:p>
          <a:p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 düşünüldükten sonra alt tipine göre sınıflandırılmalı, </a:t>
            </a:r>
            <a:r>
              <a:rPr lang="tr-TR" dirty="0" err="1" smtClean="0"/>
              <a:t>elektrod</a:t>
            </a:r>
            <a:r>
              <a:rPr lang="tr-TR" dirty="0" smtClean="0"/>
              <a:t> seçimi o alt tipe uygun olarak yapılmalıdır.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89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491521" y="3481967"/>
            <a:ext cx="453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5400" b="1" i="1" dirty="0" smtClean="0">
                <a:ln/>
              </a:rPr>
              <a:t>Teşekkürler..</a:t>
            </a:r>
            <a:endParaRPr lang="tr-TR" sz="5400" b="1" i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636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Koklear</a:t>
            </a:r>
            <a:r>
              <a:rPr lang="tr-TR" dirty="0"/>
              <a:t> </a:t>
            </a:r>
            <a:r>
              <a:rPr lang="tr-TR" dirty="0" err="1"/>
              <a:t>hipoplazi</a:t>
            </a:r>
            <a:r>
              <a:rPr lang="tr-TR" dirty="0"/>
              <a:t> sınıflaması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>
                <a:effectLst/>
              </a:rPr>
              <a:t>KH II: </a:t>
            </a:r>
            <a:r>
              <a:rPr lang="tr-TR" dirty="0" err="1">
                <a:effectLst/>
              </a:rPr>
              <a:t>Koklea</a:t>
            </a:r>
            <a:r>
              <a:rPr lang="tr-TR" dirty="0">
                <a:effectLst/>
              </a:rPr>
              <a:t> normalden küçük olup, </a:t>
            </a:r>
            <a:r>
              <a:rPr lang="tr-TR" dirty="0" err="1">
                <a:effectLst/>
              </a:rPr>
              <a:t>modiolus</a:t>
            </a:r>
            <a:r>
              <a:rPr lang="tr-TR" dirty="0">
                <a:effectLst/>
              </a:rPr>
              <a:t> ve </a:t>
            </a:r>
            <a:r>
              <a:rPr lang="tr-TR" dirty="0" err="1">
                <a:effectLst/>
              </a:rPr>
              <a:t>interskalar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septum</a:t>
            </a:r>
            <a:r>
              <a:rPr lang="tr-TR" dirty="0">
                <a:effectLst/>
              </a:rPr>
              <a:t> bulunmamaktadır; fakat dış görünüşü normal </a:t>
            </a:r>
            <a:r>
              <a:rPr lang="tr-TR" dirty="0" err="1">
                <a:effectLst/>
              </a:rPr>
              <a:t>kokleayla</a:t>
            </a:r>
            <a:r>
              <a:rPr lang="tr-TR" dirty="0">
                <a:effectLst/>
              </a:rPr>
              <a:t> aynıdır. </a:t>
            </a:r>
            <a:r>
              <a:rPr lang="tr-TR" dirty="0" err="1">
                <a:effectLst/>
              </a:rPr>
              <a:t>Vestibüler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akuadakt</a:t>
            </a:r>
            <a:r>
              <a:rPr lang="tr-TR" dirty="0">
                <a:effectLst/>
              </a:rPr>
              <a:t> geniş, </a:t>
            </a:r>
            <a:r>
              <a:rPr lang="tr-TR" dirty="0" err="1">
                <a:effectLst/>
              </a:rPr>
              <a:t>vestibül</a:t>
            </a:r>
            <a:r>
              <a:rPr lang="tr-TR" dirty="0">
                <a:effectLst/>
              </a:rPr>
              <a:t> minimal </a:t>
            </a:r>
            <a:r>
              <a:rPr lang="tr-TR" dirty="0" err="1">
                <a:effectLst/>
              </a:rPr>
              <a:t>dilatedir</a:t>
            </a:r>
            <a:r>
              <a:rPr lang="tr-TR" dirty="0">
                <a:effectLst/>
              </a:rPr>
              <a:t>. İAK ile geniş bağlantı halinde olduğundan </a:t>
            </a:r>
            <a:r>
              <a:rPr lang="tr-TR" dirty="0" err="1">
                <a:effectLst/>
              </a:rPr>
              <a:t>koklear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implant</a:t>
            </a:r>
            <a:r>
              <a:rPr lang="tr-TR" dirty="0">
                <a:effectLst/>
              </a:rPr>
              <a:t> sırasında </a:t>
            </a:r>
            <a:r>
              <a:rPr lang="tr-TR" dirty="0" err="1">
                <a:effectLst/>
              </a:rPr>
              <a:t>gusher</a:t>
            </a:r>
            <a:r>
              <a:rPr lang="tr-TR" dirty="0">
                <a:effectLst/>
              </a:rPr>
              <a:t> ve </a:t>
            </a:r>
            <a:r>
              <a:rPr lang="tr-TR" dirty="0" err="1">
                <a:effectLst/>
              </a:rPr>
              <a:t>elektrodun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İAK’a</a:t>
            </a:r>
            <a:r>
              <a:rPr lang="tr-TR" dirty="0">
                <a:effectLst/>
              </a:rPr>
              <a:t> geçişi </a:t>
            </a:r>
            <a:r>
              <a:rPr lang="tr-TR" dirty="0" smtClean="0">
                <a:effectLst/>
              </a:rPr>
              <a:t>görülebilir.</a:t>
            </a:r>
          </a:p>
          <a:p>
            <a:pPr marL="457200" lvl="1" indent="0">
              <a:buNone/>
            </a:pPr>
            <a:r>
              <a:rPr lang="tr-TR" dirty="0">
                <a:effectLst/>
              </a:rPr>
              <a:t>	</a:t>
            </a:r>
            <a:r>
              <a:rPr lang="tr-TR" dirty="0" smtClean="0">
                <a:effectLst/>
              </a:rPr>
              <a:t>		</a:t>
            </a:r>
            <a:endParaRPr lang="tr-TR" dirty="0"/>
          </a:p>
        </p:txBody>
      </p:sp>
      <p:pic>
        <p:nvPicPr>
          <p:cNvPr id="4" name="Resim 3" descr="C:\Users\Gözde\AppData\Local\Microsoft\Windows\INetCache\Content.Word\Head^KULAK SPI....SAG TRANS MPR Range.Se 504.Img 14_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50" y="3579618"/>
            <a:ext cx="2381250" cy="237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8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Koklear</a:t>
            </a:r>
            <a:r>
              <a:rPr lang="tr-TR" dirty="0"/>
              <a:t> </a:t>
            </a:r>
            <a:r>
              <a:rPr lang="tr-TR" dirty="0" err="1"/>
              <a:t>hipoplazi</a:t>
            </a:r>
            <a:r>
              <a:rPr lang="tr-TR" dirty="0"/>
              <a:t> sınıflaması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tr-TR" dirty="0" smtClean="0">
              <a:effectLst/>
            </a:endParaRPr>
          </a:p>
          <a:p>
            <a:pPr lvl="1"/>
            <a:r>
              <a:rPr lang="tr-TR" dirty="0" smtClean="0">
                <a:effectLst/>
              </a:rPr>
              <a:t>KH </a:t>
            </a:r>
            <a:r>
              <a:rPr lang="tr-TR" dirty="0">
                <a:effectLst/>
              </a:rPr>
              <a:t>III: Kısa bir </a:t>
            </a:r>
            <a:r>
              <a:rPr lang="tr-TR" dirty="0" err="1">
                <a:effectLst/>
              </a:rPr>
              <a:t>modiolus</a:t>
            </a:r>
            <a:r>
              <a:rPr lang="tr-TR" dirty="0">
                <a:effectLst/>
              </a:rPr>
              <a:t> ve normalden az sayıda </a:t>
            </a:r>
            <a:r>
              <a:rPr lang="tr-TR" dirty="0" err="1">
                <a:effectLst/>
              </a:rPr>
              <a:t>interskalar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septum</a:t>
            </a:r>
            <a:r>
              <a:rPr lang="tr-TR" dirty="0">
                <a:effectLst/>
              </a:rPr>
              <a:t> mevcuttur. </a:t>
            </a:r>
            <a:r>
              <a:rPr lang="tr-TR" dirty="0" smtClean="0">
                <a:effectLst/>
              </a:rPr>
              <a:t>2’den </a:t>
            </a:r>
            <a:r>
              <a:rPr lang="tr-TR" dirty="0">
                <a:effectLst/>
              </a:rPr>
              <a:t>az dönüş yapar ve normalden küçüktür. İç ve dış görünüşü normaldir. </a:t>
            </a:r>
            <a:r>
              <a:rPr lang="tr-TR" dirty="0" err="1">
                <a:effectLst/>
              </a:rPr>
              <a:t>Vestibül</a:t>
            </a:r>
            <a:r>
              <a:rPr lang="tr-TR" dirty="0">
                <a:effectLst/>
              </a:rPr>
              <a:t> ve SSK </a:t>
            </a:r>
            <a:r>
              <a:rPr lang="tr-TR" dirty="0" err="1">
                <a:effectLst/>
              </a:rPr>
              <a:t>hipoplastiktir</a:t>
            </a:r>
            <a:r>
              <a:rPr lang="tr-TR" dirty="0" smtClean="0">
                <a:effectLst/>
              </a:rPr>
              <a:t>.</a:t>
            </a:r>
            <a:endParaRPr lang="tr-TR" sz="1400" dirty="0">
              <a:effectLst/>
            </a:endParaRPr>
          </a:p>
          <a:p>
            <a:pPr marL="457200" lvl="1" indent="0">
              <a:buNone/>
            </a:pPr>
            <a:r>
              <a:rPr lang="tr-TR" sz="1400" dirty="0">
                <a:effectLst/>
              </a:rPr>
              <a:t>	</a:t>
            </a:r>
            <a:r>
              <a:rPr lang="tr-TR" sz="1400" dirty="0" smtClean="0">
                <a:effectLst/>
              </a:rPr>
              <a:t>			</a:t>
            </a:r>
            <a:endParaRPr lang="tr-TR" dirty="0">
              <a:effectLst/>
            </a:endParaRPr>
          </a:p>
        </p:txBody>
      </p:sp>
      <p:pic>
        <p:nvPicPr>
          <p:cNvPr id="4" name="Resim 3" descr="C:\Users\Gözde\AppData\Local\Microsoft\Windows\INetCache\Content.Word\Head^KULAK SPI....SAG  TRANS          AS.Se 502.Img 13_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84" y="3429000"/>
            <a:ext cx="23622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Koklear</a:t>
            </a:r>
            <a:r>
              <a:rPr lang="tr-TR" dirty="0"/>
              <a:t> </a:t>
            </a:r>
            <a:r>
              <a:rPr lang="tr-TR" dirty="0" err="1"/>
              <a:t>hipoplazi</a:t>
            </a:r>
            <a:r>
              <a:rPr lang="tr-TR" dirty="0"/>
              <a:t> sınıflaması</a:t>
            </a:r>
          </a:p>
        </p:txBody>
      </p:sp>
      <p:pic>
        <p:nvPicPr>
          <p:cNvPr id="4" name="İçerik Yer Tutucusu 3" descr="C:\Users\gozdm\AppData\Local\Packages\microsoft.windowscommunicationsapps_8wekyb3d8bbwe\LocalState\Files\S0\4\BT TEMPORAL KEMIK._MPR Collection_.Se1000.Img1[1668]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7477" r="13646" b="22617"/>
          <a:stretch/>
        </p:blipFill>
        <p:spPr bwMode="auto">
          <a:xfrm>
            <a:off x="4464141" y="2861947"/>
            <a:ext cx="2526607" cy="2344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913794" y="1535626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tr-TR" dirty="0" smtClean="0">
              <a:effectLst/>
            </a:endParaRPr>
          </a:p>
          <a:p>
            <a:pPr lvl="1"/>
            <a:r>
              <a:rPr lang="tr-TR" dirty="0">
                <a:ea typeface="Calibri" panose="020F0502020204030204" pitchFamily="34" charset="0"/>
              </a:rPr>
              <a:t>KH IV: </a:t>
            </a:r>
            <a:r>
              <a:rPr lang="tr-TR" dirty="0" err="1">
                <a:ea typeface="Calibri" panose="020F0502020204030204" pitchFamily="34" charset="0"/>
              </a:rPr>
              <a:t>Koklea</a:t>
            </a:r>
            <a:r>
              <a:rPr lang="tr-TR" dirty="0">
                <a:ea typeface="Calibri" panose="020F0502020204030204" pitchFamily="34" charset="0"/>
              </a:rPr>
              <a:t> normalden küçük boyuttadır. Bazal dönüş normal, orta ve </a:t>
            </a:r>
            <a:r>
              <a:rPr lang="tr-TR" dirty="0" err="1">
                <a:ea typeface="Calibri" panose="020F0502020204030204" pitchFamily="34" charset="0"/>
              </a:rPr>
              <a:t>apikal</a:t>
            </a:r>
            <a:r>
              <a:rPr lang="tr-TR" dirty="0">
                <a:ea typeface="Calibri" panose="020F0502020204030204" pitchFamily="34" charset="0"/>
              </a:rPr>
              <a:t> dönüşleri </a:t>
            </a:r>
            <a:r>
              <a:rPr lang="tr-TR" dirty="0" err="1" smtClean="0">
                <a:ea typeface="Calibri" panose="020F0502020204030204" pitchFamily="34" charset="0"/>
              </a:rPr>
              <a:t>hipoplastiktir</a:t>
            </a:r>
            <a:r>
              <a:rPr lang="tr-TR" dirty="0" smtClean="0">
                <a:effectLst/>
              </a:rPr>
              <a:t>.</a:t>
            </a:r>
            <a:endParaRPr lang="tr-TR" sz="1400" dirty="0" smtClean="0">
              <a:effectLst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tr-TR" sz="1400" dirty="0" smtClean="0">
                <a:effectLst/>
              </a:rPr>
              <a:t>				</a:t>
            </a:r>
            <a:endParaRPr lang="tr-T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37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implant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5" y="1751064"/>
            <a:ext cx="4191000" cy="36766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46" y="2192594"/>
            <a:ext cx="4988554" cy="279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764085"/>
              </p:ext>
            </p:extLst>
          </p:nvPr>
        </p:nvGraphicFramePr>
        <p:xfrm>
          <a:off x="2192184" y="924231"/>
          <a:ext cx="7796981" cy="4675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3028">
                  <a:extLst>
                    <a:ext uri="{9D8B030D-6E8A-4147-A177-3AD203B41FA5}">
                      <a16:colId xmlns:a16="http://schemas.microsoft.com/office/drawing/2014/main" val="1425621280"/>
                    </a:ext>
                  </a:extLst>
                </a:gridCol>
                <a:gridCol w="2417154">
                  <a:extLst>
                    <a:ext uri="{9D8B030D-6E8A-4147-A177-3AD203B41FA5}">
                      <a16:colId xmlns:a16="http://schemas.microsoft.com/office/drawing/2014/main" val="251810775"/>
                    </a:ext>
                  </a:extLst>
                </a:gridCol>
                <a:gridCol w="2856799">
                  <a:extLst>
                    <a:ext uri="{9D8B030D-6E8A-4147-A177-3AD203B41FA5}">
                      <a16:colId xmlns:a16="http://schemas.microsoft.com/office/drawing/2014/main" val="3836291213"/>
                    </a:ext>
                  </a:extLst>
                </a:gridCol>
              </a:tblGrid>
              <a:tr h="25793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             </a:t>
                      </a:r>
                      <a:r>
                        <a:rPr lang="tr-TR" sz="1800" baseline="0" dirty="0" smtClean="0">
                          <a:effectLst/>
                        </a:rPr>
                        <a:t> </a:t>
                      </a:r>
                      <a:r>
                        <a:rPr lang="tr-TR" sz="1800" dirty="0" smtClean="0">
                          <a:effectLst/>
                        </a:rPr>
                        <a:t>Rutin </a:t>
                      </a:r>
                      <a:r>
                        <a:rPr lang="tr-TR" sz="1800" dirty="0">
                          <a:effectLst/>
                        </a:rPr>
                        <a:t>kullanılan </a:t>
                      </a:r>
                      <a:r>
                        <a:rPr lang="tr-TR" sz="1800" dirty="0" err="1">
                          <a:effectLst/>
                        </a:rPr>
                        <a:t>koklear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r>
                        <a:rPr lang="tr-TR" sz="1800" dirty="0" err="1">
                          <a:effectLst/>
                        </a:rPr>
                        <a:t>implant</a:t>
                      </a:r>
                      <a:r>
                        <a:rPr lang="tr-TR" sz="1800" dirty="0">
                          <a:effectLst/>
                        </a:rPr>
                        <a:t> </a:t>
                      </a:r>
                      <a:r>
                        <a:rPr lang="tr-TR" sz="1800" dirty="0" err="1">
                          <a:effectLst/>
                        </a:rPr>
                        <a:t>elektrodları</a:t>
                      </a:r>
                      <a:r>
                        <a:rPr lang="tr-TR" sz="1800" dirty="0">
                          <a:effectLst/>
                        </a:rPr>
                        <a:t> ( uzunlukları</a:t>
                      </a:r>
                      <a:r>
                        <a:rPr lang="tr-TR" sz="18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83350"/>
                  </a:ext>
                </a:extLst>
              </a:tr>
              <a:tr h="516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</a:rPr>
                        <a:t>Lateral duvar elektrodları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>
                          <a:effectLst/>
                        </a:rPr>
                        <a:t>Perimodiolar elektrodlar</a:t>
                      </a:r>
                      <a:endParaRPr lang="tr-T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err="1">
                          <a:effectLst/>
                        </a:rPr>
                        <a:t>Mid-skalar</a:t>
                      </a:r>
                      <a:r>
                        <a:rPr lang="tr-TR" sz="1400" b="1" dirty="0">
                          <a:effectLst/>
                        </a:rPr>
                        <a:t> </a:t>
                      </a:r>
                      <a:r>
                        <a:rPr lang="tr-TR" sz="1400" b="1" dirty="0" err="1">
                          <a:effectLst/>
                        </a:rPr>
                        <a:t>elektrod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09328859"/>
                  </a:ext>
                </a:extLst>
              </a:tr>
              <a:tr h="651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err="1">
                          <a:effectLst/>
                        </a:rPr>
                        <a:t>Nucleus</a:t>
                      </a:r>
                      <a:r>
                        <a:rPr lang="tr-TR" sz="1200" dirty="0">
                          <a:effectLst/>
                        </a:rPr>
                        <a:t> CI422 </a:t>
                      </a:r>
                      <a:r>
                        <a:rPr lang="tr-TR" sz="1200" dirty="0" err="1" smtClean="0">
                          <a:effectLst/>
                        </a:rPr>
                        <a:t>Slim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Straight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koklear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implant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elektrodu</a:t>
                      </a:r>
                      <a:r>
                        <a:rPr lang="tr-TR" sz="1200" dirty="0">
                          <a:effectLst/>
                        </a:rPr>
                        <a:t> ( 25 mm)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Nucleus CI532 Slim modiolar koklear implant elektrodu (18.4 mm)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AB HiFocus Midscalar koklear implant elektrodu ( 23.7 mm)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10147913"/>
                  </a:ext>
                </a:extLst>
              </a:tr>
              <a:tr h="430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err="1">
                          <a:effectLst/>
                        </a:rPr>
                        <a:t>Med</a:t>
                      </a:r>
                      <a:r>
                        <a:rPr lang="tr-TR" sz="1200" dirty="0">
                          <a:effectLst/>
                        </a:rPr>
                        <a:t>-El Standart </a:t>
                      </a:r>
                      <a:r>
                        <a:rPr lang="tr-TR" sz="1200" dirty="0" err="1">
                          <a:effectLst/>
                        </a:rPr>
                        <a:t>koklear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implant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elektrodu</a:t>
                      </a:r>
                      <a:r>
                        <a:rPr lang="tr-TR" sz="1200" dirty="0">
                          <a:effectLst/>
                        </a:rPr>
                        <a:t> (31 cm)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84626321"/>
                  </a:ext>
                </a:extLst>
              </a:tr>
              <a:tr h="654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err="1">
                          <a:effectLst/>
                        </a:rPr>
                        <a:t>Med</a:t>
                      </a:r>
                      <a:r>
                        <a:rPr lang="tr-TR" sz="1200" dirty="0">
                          <a:effectLst/>
                        </a:rPr>
                        <a:t>-El </a:t>
                      </a:r>
                      <a:r>
                        <a:rPr lang="tr-TR" sz="1200" dirty="0" err="1">
                          <a:effectLst/>
                        </a:rPr>
                        <a:t>Flex</a:t>
                      </a:r>
                      <a:r>
                        <a:rPr lang="tr-TR" sz="1200" dirty="0">
                          <a:effectLst/>
                        </a:rPr>
                        <a:t> 20, 24, 28 </a:t>
                      </a:r>
                      <a:r>
                        <a:rPr lang="tr-TR" sz="1200" dirty="0" err="1">
                          <a:effectLst/>
                        </a:rPr>
                        <a:t>koklear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implant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elektrodu</a:t>
                      </a:r>
                      <a:r>
                        <a:rPr lang="tr-TR" sz="1200" dirty="0">
                          <a:effectLst/>
                        </a:rPr>
                        <a:t>( 20, 24, 28 mm)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76593742"/>
                  </a:ext>
                </a:extLst>
              </a:tr>
              <a:tr h="430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Med-El Soft koklear implant elektrodu(31 mm)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77131068"/>
                  </a:ext>
                </a:extLst>
              </a:tr>
              <a:tr h="651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Med-El Form19 ve Form24 koklear implant elektrodları (19 ve 24 mm)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73428721"/>
                  </a:ext>
                </a:extLst>
              </a:tr>
              <a:tr h="651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 err="1">
                          <a:effectLst/>
                        </a:rPr>
                        <a:t>Oticon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Neuro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Zti</a:t>
                      </a:r>
                      <a:r>
                        <a:rPr lang="tr-TR" sz="1200" dirty="0">
                          <a:effectLst/>
                        </a:rPr>
                        <a:t> EVO </a:t>
                      </a:r>
                      <a:r>
                        <a:rPr lang="tr-TR" sz="1200" dirty="0" err="1">
                          <a:effectLst/>
                        </a:rPr>
                        <a:t>koklear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implant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elektrodu</a:t>
                      </a:r>
                      <a:r>
                        <a:rPr lang="tr-TR" sz="1200" dirty="0">
                          <a:effectLst/>
                        </a:rPr>
                        <a:t> ( 25 mm)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37264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9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Bireyler ve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HÜTF KBB Anabilim Dalı’na </a:t>
            </a:r>
            <a:r>
              <a:rPr lang="tr-TR" dirty="0" err="1" smtClean="0"/>
              <a:t>sensörinöral</a:t>
            </a:r>
            <a:r>
              <a:rPr lang="tr-TR" dirty="0" smtClean="0"/>
              <a:t> veya </a:t>
            </a:r>
            <a:r>
              <a:rPr lang="tr-TR" dirty="0" err="1" smtClean="0"/>
              <a:t>mikst</a:t>
            </a:r>
            <a:r>
              <a:rPr lang="tr-TR" dirty="0" smtClean="0"/>
              <a:t> tip işitme kaybı ile başvurmuş, </a:t>
            </a:r>
            <a:r>
              <a:rPr lang="tr-TR" dirty="0" err="1" smtClean="0"/>
              <a:t>Temporal</a:t>
            </a:r>
            <a:r>
              <a:rPr lang="tr-TR" dirty="0" smtClean="0"/>
              <a:t> BT ve </a:t>
            </a:r>
            <a:r>
              <a:rPr lang="tr-TR" dirty="0" err="1" smtClean="0"/>
              <a:t>Temporal</a:t>
            </a:r>
            <a:r>
              <a:rPr lang="tr-TR" dirty="0" smtClean="0"/>
              <a:t> MR görüntülemelerinde «</a:t>
            </a:r>
            <a:r>
              <a:rPr lang="tr-TR" dirty="0" err="1" smtClean="0"/>
              <a:t>koklear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» tanısı almış 36 hasta çalışma grubu kabul edilmiştir.</a:t>
            </a:r>
          </a:p>
          <a:p>
            <a:r>
              <a:rPr lang="tr-TR" dirty="0" smtClean="0"/>
              <a:t>Kronik </a:t>
            </a:r>
            <a:r>
              <a:rPr lang="tr-TR" dirty="0" err="1" smtClean="0"/>
              <a:t>otit</a:t>
            </a:r>
            <a:r>
              <a:rPr lang="tr-TR" dirty="0" smtClean="0"/>
              <a:t> nedeniyle </a:t>
            </a:r>
            <a:r>
              <a:rPr lang="tr-TR" dirty="0" err="1"/>
              <a:t>T</a:t>
            </a:r>
            <a:r>
              <a:rPr lang="tr-TR" dirty="0" err="1" smtClean="0"/>
              <a:t>emporal</a:t>
            </a:r>
            <a:r>
              <a:rPr lang="tr-TR" dirty="0" smtClean="0"/>
              <a:t> BT çekilmiş, </a:t>
            </a:r>
            <a:r>
              <a:rPr lang="tr-TR" dirty="0" err="1" smtClean="0"/>
              <a:t>sensörinöral</a:t>
            </a:r>
            <a:r>
              <a:rPr lang="tr-TR" dirty="0" smtClean="0"/>
              <a:t> tip işitme kaybı bulunmayan, 20 </a:t>
            </a:r>
            <a:r>
              <a:rPr lang="tr-TR" dirty="0" err="1" smtClean="0"/>
              <a:t>dB’den</a:t>
            </a:r>
            <a:r>
              <a:rPr lang="tr-TR" dirty="0" smtClean="0"/>
              <a:t> az </a:t>
            </a:r>
            <a:r>
              <a:rPr lang="tr-TR" dirty="0" err="1" smtClean="0"/>
              <a:t>gap’i</a:t>
            </a:r>
            <a:r>
              <a:rPr lang="tr-TR" dirty="0" smtClean="0"/>
              <a:t> bulunan 40 hasta kontrol grubuna dahil edilmiştir.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9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32966</TotalTime>
  <Words>1704</Words>
  <Application>Microsoft Office PowerPoint</Application>
  <PresentationFormat>Geniş ekran</PresentationFormat>
  <Paragraphs>525</Paragraphs>
  <Slides>33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Calibri</vt:lpstr>
      <vt:lpstr>Rockwell</vt:lpstr>
      <vt:lpstr>Times New Roman</vt:lpstr>
      <vt:lpstr>Damask</vt:lpstr>
      <vt:lpstr>KOKLEAR HİPOPLAZİLİ HASTALARDA KOKLEANIN BOYUTLARININ TEMPORAL KEMİK BİLGİSAYARLI TOMOGRAFİSİ VE TEMPORAL MANYETİK REZONANS GÖRÜNTÜLEME KULLANILARAK ÖLÇÜLMESİ VE KOKLEAR İMPLANT SEÇİMİNE ETKİLERİ</vt:lpstr>
      <vt:lpstr>giriş</vt:lpstr>
      <vt:lpstr>Koklear hipoplazi sınıflaması</vt:lpstr>
      <vt:lpstr>Koklear hipoplazi sınıflaması</vt:lpstr>
      <vt:lpstr>Koklear hipoplazi sınıflaması</vt:lpstr>
      <vt:lpstr>Koklear hipoplazi sınıflaması</vt:lpstr>
      <vt:lpstr>Koklear implant</vt:lpstr>
      <vt:lpstr>PowerPoint Sunusu</vt:lpstr>
      <vt:lpstr>Bireyler ve yöntem</vt:lpstr>
      <vt:lpstr>Koklea boyutları ölçüm yöntemleri</vt:lpstr>
      <vt:lpstr>Koklea boyutları ölçüm yöntemleri</vt:lpstr>
      <vt:lpstr>Koklea boyutları ölçüm yöntemleri</vt:lpstr>
      <vt:lpstr>Koklea boyutları ölçüm yöntemleri</vt:lpstr>
      <vt:lpstr>İstatistiksel değerlendirme</vt:lpstr>
      <vt:lpstr>bulgular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tartışma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KOKLEAR HİPOPLAZİLİ HASTALARDA KOKLEANIN BOYUTLARININ TEMPORAL KEMİK BİLGİSAYARLI TOMOGRAFİSİ VE TEMPORAL MANYETİK REZONANS GÖRÜNTÜLEME KULLANILARAK ÖLÇÜLMESİ VE KOKLEAR İMPLANT SEÇİMİNE ETKİLERİ</dc:title>
  <dc:creator>gözde demir</dc:creator>
  <cp:lastModifiedBy>ASUS</cp:lastModifiedBy>
  <cp:revision>43</cp:revision>
  <dcterms:created xsi:type="dcterms:W3CDTF">2018-03-27T07:23:05Z</dcterms:created>
  <dcterms:modified xsi:type="dcterms:W3CDTF">2019-09-17T18:58:44Z</dcterms:modified>
</cp:coreProperties>
</file>